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5"/>
    <p:sldMasterId id="2147483709" r:id="rId6"/>
  </p:sldMasterIdLst>
  <p:notesMasterIdLst>
    <p:notesMasterId r:id="rId28"/>
  </p:notesMasterIdLst>
  <p:handoutMasterIdLst>
    <p:handoutMasterId r:id="rId29"/>
  </p:handoutMasterIdLst>
  <p:sldIdLst>
    <p:sldId id="288" r:id="rId7"/>
    <p:sldId id="293" r:id="rId8"/>
    <p:sldId id="309" r:id="rId9"/>
    <p:sldId id="294" r:id="rId10"/>
    <p:sldId id="295" r:id="rId11"/>
    <p:sldId id="296" r:id="rId12"/>
    <p:sldId id="297" r:id="rId13"/>
    <p:sldId id="298" r:id="rId14"/>
    <p:sldId id="299" r:id="rId15"/>
    <p:sldId id="300" r:id="rId16"/>
    <p:sldId id="301" r:id="rId17"/>
    <p:sldId id="302" r:id="rId18"/>
    <p:sldId id="303" r:id="rId19"/>
    <p:sldId id="312" r:id="rId20"/>
    <p:sldId id="304" r:id="rId21"/>
    <p:sldId id="305" r:id="rId22"/>
    <p:sldId id="306" r:id="rId23"/>
    <p:sldId id="307" r:id="rId24"/>
    <p:sldId id="289" r:id="rId25"/>
    <p:sldId id="310" r:id="rId26"/>
    <p:sldId id="313" r:id="rId27"/>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EFAFB233-063F-42B5-8137-9DF3F51BA10A}">
      <p15:sldGuideLst xmlns="" xmlns:p15="http://schemas.microsoft.com/office/powerpoint/2012/main">
        <p15:guide id="1" orient="horz" pos="2158">
          <p15:clr>
            <a:srgbClr val="A4A3A4"/>
          </p15:clr>
        </p15:guide>
        <p15:guide id="2" orient="horz" pos="4176">
          <p15:clr>
            <a:srgbClr val="A4A3A4"/>
          </p15:clr>
        </p15:guide>
        <p15:guide id="3" orient="horz" pos="290">
          <p15:clr>
            <a:srgbClr val="A4A3A4"/>
          </p15:clr>
        </p15:guide>
        <p15:guide id="4" orient="horz" pos="576">
          <p15:clr>
            <a:srgbClr val="A4A3A4"/>
          </p15:clr>
        </p15:guide>
        <p15:guide id="5" orient="horz" pos="721">
          <p15:clr>
            <a:srgbClr val="A4A3A4"/>
          </p15:clr>
        </p15:guide>
        <p15:guide id="6" orient="horz" pos="864">
          <p15:clr>
            <a:srgbClr val="A4A3A4"/>
          </p15:clr>
        </p15:guide>
        <p15:guide id="7" orient="horz" pos="1582">
          <p15:clr>
            <a:srgbClr val="A4A3A4"/>
          </p15:clr>
        </p15:guide>
        <p15:guide id="8" orient="horz" pos="1153">
          <p15:clr>
            <a:srgbClr val="A4A3A4"/>
          </p15:clr>
        </p15:guide>
        <p15:guide id="9" orient="horz" pos="3825">
          <p15:clr>
            <a:srgbClr val="A4A3A4"/>
          </p15:clr>
        </p15:guide>
        <p15:guide id="10" pos="3120">
          <p15:clr>
            <a:srgbClr val="A4A3A4"/>
          </p15:clr>
        </p15:guide>
        <p15:guide id="11" pos="5928">
          <p15:clr>
            <a:srgbClr val="A4A3A4"/>
          </p15:clr>
        </p15:guide>
        <p15:guide id="12" pos="312">
          <p15:clr>
            <a:srgbClr val="A4A3A4"/>
          </p15:clr>
        </p15:guide>
        <p15:guide id="13" pos="4992">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dhini Radhakrishnan" initials="N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5EB6E4"/>
    <a:srgbClr val="E11B22"/>
    <a:srgbClr val="6E267B"/>
    <a:srgbClr val="000000"/>
    <a:srgbClr val="A585BA"/>
    <a:srgbClr val="814F9B"/>
    <a:srgbClr val="BCBDC0"/>
    <a:srgbClr val="939598"/>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9693" autoAdjust="0"/>
  </p:normalViewPr>
  <p:slideViewPr>
    <p:cSldViewPr snapToGrid="0" showGuides="1">
      <p:cViewPr>
        <p:scale>
          <a:sx n="70" d="100"/>
          <a:sy n="70" d="100"/>
        </p:scale>
        <p:origin x="-912" y="-461"/>
      </p:cViewPr>
      <p:guideLst>
        <p:guide orient="horz" pos="2158"/>
        <p:guide orient="horz" pos="4176"/>
        <p:guide orient="horz" pos="290"/>
        <p:guide orient="horz" pos="576"/>
        <p:guide orient="horz" pos="721"/>
        <p:guide orient="horz" pos="864"/>
        <p:guide orient="horz" pos="1582"/>
        <p:guide orient="horz" pos="1153"/>
        <p:guide orient="horz" pos="3825"/>
        <p:guide pos="3120"/>
        <p:guide pos="5928"/>
        <p:guide pos="312"/>
        <p:guide pos="499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100" d="100"/>
          <a:sy n="100" d="100"/>
        </p:scale>
        <p:origin x="-1886" y="1872"/>
      </p:cViewPr>
      <p:guideLst>
        <p:guide orient="horz" pos="3126"/>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a:p>
        </p:txBody>
      </p:sp>
      <p:sp>
        <p:nvSpPr>
          <p:cNvPr id="34819" name="Rectangle 3"/>
          <p:cNvSpPr>
            <a:spLocks noGrp="1" noChangeArrowheads="1"/>
          </p:cNvSpPr>
          <p:nvPr>
            <p:ph type="dt" sz="quarter" idx="1"/>
          </p:nvPr>
        </p:nvSpPr>
        <p:spPr bwMode="auto">
          <a:xfrm>
            <a:off x="3779151"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a:p>
        </p:txBody>
      </p:sp>
      <p:sp>
        <p:nvSpPr>
          <p:cNvPr id="34820" name="Rectangle 4"/>
          <p:cNvSpPr>
            <a:spLocks noGrp="1" noChangeArrowheads="1"/>
          </p:cNvSpPr>
          <p:nvPr>
            <p:ph type="ftr" sz="quarter" idx="2"/>
          </p:nvPr>
        </p:nvSpPr>
        <p:spPr bwMode="auto">
          <a:xfrm>
            <a:off x="0" y="9430307"/>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a:p>
        </p:txBody>
      </p:sp>
      <p:sp>
        <p:nvSpPr>
          <p:cNvPr id="34821" name="Rectangle 5"/>
          <p:cNvSpPr>
            <a:spLocks noGrp="1" noChangeArrowheads="1"/>
          </p:cNvSpPr>
          <p:nvPr>
            <p:ph type="sldNum" sz="quarter" idx="3"/>
          </p:nvPr>
        </p:nvSpPr>
        <p:spPr bwMode="auto">
          <a:xfrm>
            <a:off x="3779151" y="9430307"/>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938"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a:p>
        </p:txBody>
      </p:sp>
      <p:sp>
        <p:nvSpPr>
          <p:cNvPr id="3075" name="Rectangle 3"/>
          <p:cNvSpPr>
            <a:spLocks noGrp="1" noChangeArrowheads="1"/>
          </p:cNvSpPr>
          <p:nvPr>
            <p:ph type="dt" idx="1"/>
          </p:nvPr>
        </p:nvSpPr>
        <p:spPr bwMode="auto">
          <a:xfrm>
            <a:off x="3779151" y="0"/>
            <a:ext cx="2889938"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a:p>
        </p:txBody>
      </p:sp>
      <p:sp>
        <p:nvSpPr>
          <p:cNvPr id="3076"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89213" y="4715153"/>
            <a:ext cx="4890665"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430307"/>
            <a:ext cx="2889938"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a:p>
        </p:txBody>
      </p:sp>
      <p:sp>
        <p:nvSpPr>
          <p:cNvPr id="3079" name="Rectangle 7"/>
          <p:cNvSpPr>
            <a:spLocks noGrp="1" noChangeArrowheads="1"/>
          </p:cNvSpPr>
          <p:nvPr>
            <p:ph type="sldNum" sz="quarter" idx="5"/>
          </p:nvPr>
        </p:nvSpPr>
        <p:spPr bwMode="auto">
          <a:xfrm>
            <a:off x="3779151" y="9430307"/>
            <a:ext cx="2889938"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4" name="Slide Number Placeholder 3"/>
          <p:cNvSpPr>
            <a:spLocks noGrp="1"/>
          </p:cNvSpPr>
          <p:nvPr>
            <p:ph type="sldNum" sz="quarter" idx="10"/>
          </p:nvPr>
        </p:nvSpPr>
        <p:spPr/>
        <p:txBody>
          <a:bodyPr/>
          <a:lstStyle/>
          <a:p>
            <a:fld id="{D1C7FB31-0C7B-4DF9-A9BC-6BD9C278B254}" type="slidenum">
              <a:rPr lang="en-US" smtClean="0"/>
              <a:pPr/>
              <a:t>1</a:t>
            </a:fld>
            <a:endParaRPr lang="en-US"/>
          </a:p>
        </p:txBody>
      </p:sp>
    </p:spTree>
    <p:extLst>
      <p:ext uri="{BB962C8B-B14F-4D97-AF65-F5344CB8AC3E}">
        <p14:creationId xmlns:p14="http://schemas.microsoft.com/office/powerpoint/2010/main" val="128869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Looking ahead, the top focus area in future continue to be improving employee engagement</a:t>
            </a:r>
          </a:p>
          <a:p>
            <a:pPr marL="228600" indent="-228600">
              <a:buFont typeface="+mj-lt"/>
              <a:buAutoNum type="arabicPeriod"/>
            </a:pPr>
            <a:endParaRPr lang="en-US" dirty="0" smtClean="0"/>
          </a:p>
          <a:p>
            <a:pPr marL="228600" indent="-228600">
              <a:buFont typeface="+mj-lt"/>
              <a:buAutoNum type="arabicPeriod"/>
            </a:pPr>
            <a:r>
              <a:rPr lang="en-US" dirty="0" smtClean="0"/>
              <a:t>Exploring benefits that meet employee needs, improve health and financial wellbeing, and partner on innovative solutions have moved up in the rankings</a:t>
            </a:r>
          </a:p>
          <a:p>
            <a:pPr marL="228600" indent="-228600">
              <a:buFont typeface="+mj-lt"/>
              <a:buAutoNum type="arabicPeriod"/>
            </a:pPr>
            <a:endParaRPr lang="en-US" dirty="0" smtClean="0"/>
          </a:p>
          <a:p>
            <a:pPr marL="228600" indent="-228600">
              <a:buFont typeface="+mj-lt"/>
              <a:buAutoNum type="arabicPeriod"/>
            </a:pPr>
            <a:r>
              <a:rPr lang="en-US" dirty="0" smtClean="0"/>
              <a:t>Interestingly, towards the bottom are improving vendor servicing, streamlining admin efficiency, benefit compliance, M&amp;A work.</a:t>
            </a:r>
          </a:p>
          <a:p>
            <a:pPr marL="228600" indent="-228600">
              <a:buFont typeface="+mj-lt"/>
              <a:buAutoNum type="arabicPeriod"/>
            </a:pPr>
            <a:endParaRPr lang="en-US" dirty="0" smtClean="0"/>
          </a:p>
          <a:p>
            <a:pPr marL="228600" indent="-228600">
              <a:buFont typeface="+mj-lt"/>
              <a:buAutoNum type="arabicPeriod"/>
            </a:pPr>
            <a:r>
              <a:rPr lang="en-US" dirty="0" smtClean="0"/>
              <a:t>The inference is that the day-to-day execution and management of benefit programs are a “given” and that firms are trying to focus on designing and sourcing innovative benefits for employees</a:t>
            </a:r>
          </a:p>
          <a:p>
            <a:pPr marL="228600" indent="-228600">
              <a:buFont typeface="+mj-lt"/>
              <a:buAutoNum type="arabicPeriod"/>
            </a:pPr>
            <a:endParaRPr lang="en-US" dirty="0" smtClean="0"/>
          </a:p>
          <a:p>
            <a:pPr marL="228600" indent="-228600">
              <a:buFont typeface="+mj-lt"/>
              <a:buAutoNum type="arabicPeriod"/>
            </a:pPr>
            <a:r>
              <a:rPr lang="en-US" dirty="0" smtClean="0"/>
              <a:t>The implications of this as we see it is that companies should lean on vendors to help them with the ‘basics’; like compliance and having efficient admin…thus leaving more time for the importance aspects of program design and exploring new benefits</a:t>
            </a:r>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10</a:t>
            </a:fld>
            <a:endParaRPr lang="en-US"/>
          </a:p>
        </p:txBody>
      </p:sp>
    </p:spTree>
    <p:extLst>
      <p:ext uri="{BB962C8B-B14F-4D97-AF65-F5344CB8AC3E}">
        <p14:creationId xmlns:p14="http://schemas.microsoft.com/office/powerpoint/2010/main" val="68679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Moving onto how participants access information in managing their benefit programs.  By far the most predominant approach is gathered in-house and on a manual basis.</a:t>
            </a:r>
          </a:p>
          <a:p>
            <a:pPr marL="228600" indent="-228600">
              <a:buFont typeface="+mj-lt"/>
              <a:buAutoNum type="arabicPeriod"/>
            </a:pPr>
            <a:endParaRPr lang="en-US" dirty="0" smtClean="0"/>
          </a:p>
          <a:p>
            <a:pPr marL="228600" indent="-228600">
              <a:buFont typeface="+mj-lt"/>
              <a:buAutoNum type="arabicPeriod"/>
            </a:pPr>
            <a:r>
              <a:rPr lang="en-US" dirty="0" smtClean="0"/>
              <a:t>26% of participants, or 1 in 5, do not gather feedback on vendor support and systems</a:t>
            </a:r>
          </a:p>
          <a:p>
            <a:pPr marL="228600" indent="-228600">
              <a:buFont typeface="+mj-lt"/>
              <a:buAutoNum type="arabicPeriod"/>
            </a:pPr>
            <a:endParaRPr lang="en-US" dirty="0" smtClean="0"/>
          </a:p>
          <a:p>
            <a:pPr marL="228600" indent="-228600">
              <a:buFont typeface="+mj-lt"/>
              <a:buAutoNum type="arabicPeriod"/>
            </a:pPr>
            <a:r>
              <a:rPr lang="en-US" dirty="0" smtClean="0"/>
              <a:t>Companies lean on third party vendors, whether they be consultants, brokers or benefit vendors themselves, most for market competitiveness / benchmark and benefit financial information.</a:t>
            </a:r>
          </a:p>
          <a:p>
            <a:pPr marL="228600" indent="-228600">
              <a:buFont typeface="+mj-lt"/>
              <a:buAutoNum type="arabicPeriod"/>
            </a:pPr>
            <a:endParaRPr lang="en-US" dirty="0" smtClean="0"/>
          </a:p>
          <a:p>
            <a:pPr marL="228600" indent="-228600">
              <a:buFont typeface="+mj-lt"/>
              <a:buAutoNum type="arabicPeriod"/>
            </a:pPr>
            <a:r>
              <a:rPr lang="en-US" dirty="0" smtClean="0"/>
              <a:t>These results validate our recent client conversations around benefits technology. Companies are increasingly looking for solutions that both engage employees and streamline information collection.  </a:t>
            </a:r>
          </a:p>
          <a:p>
            <a:pPr marL="228600" indent="-228600">
              <a:buFont typeface="+mj-lt"/>
              <a:buAutoNum type="arabicPeriod"/>
            </a:pPr>
            <a:endParaRPr lang="en-US" dirty="0" smtClean="0"/>
          </a:p>
          <a:p>
            <a:pPr marL="228600" indent="-228600">
              <a:buFont typeface="+mj-lt"/>
              <a:buAutoNum type="arabicPeriod"/>
            </a:pPr>
            <a:r>
              <a:rPr lang="en-US" dirty="0" smtClean="0"/>
              <a:t>So how satisfied are they with the benefits data they receive?</a:t>
            </a:r>
          </a:p>
          <a:p>
            <a:pPr marL="228600" indent="-228600">
              <a:buFont typeface="+mj-lt"/>
              <a:buAutoNum type="arabicPeriod"/>
            </a:pP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11</a:t>
            </a:fld>
            <a:endParaRPr lang="en-US"/>
          </a:p>
        </p:txBody>
      </p:sp>
    </p:spTree>
    <p:extLst>
      <p:ext uri="{BB962C8B-B14F-4D97-AF65-F5344CB8AC3E}">
        <p14:creationId xmlns:p14="http://schemas.microsoft.com/office/powerpoint/2010/main" val="175296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In aggregate,  75% of extremely and somewhat satisfied with the quality of the data they receive. </a:t>
            </a:r>
          </a:p>
          <a:p>
            <a:pPr marL="228600" indent="-228600">
              <a:buFont typeface="+mj-lt"/>
              <a:buAutoNum type="arabicPeriod"/>
            </a:pPr>
            <a:endParaRPr lang="en-US" dirty="0" smtClean="0"/>
          </a:p>
          <a:p>
            <a:pPr marL="228600" indent="-228600">
              <a:buFont typeface="+mj-lt"/>
              <a:buAutoNum type="arabicPeriod"/>
            </a:pPr>
            <a:r>
              <a:rPr lang="en-US" dirty="0" smtClean="0"/>
              <a:t>Information received from third party vendors scored marginally higher on the satisfaction scale.</a:t>
            </a:r>
          </a:p>
          <a:p>
            <a:pPr marL="228600" indent="-228600">
              <a:buFont typeface="+mj-lt"/>
              <a:buAutoNum type="arabicPeriod"/>
            </a:pPr>
            <a:endParaRPr lang="en-US" dirty="0" smtClean="0"/>
          </a:p>
          <a:p>
            <a:pPr marL="228600" indent="-228600">
              <a:buFont typeface="+mj-lt"/>
              <a:buAutoNum type="arabicPeriod"/>
            </a:pPr>
            <a:r>
              <a:rPr lang="en-US" dirty="0" smtClean="0"/>
              <a:t>Beyond market competitiveness and compliance information, our view is that companies should leverage their third party vendors in gathering and providing more insights around benefit cost drivers, risks and employee feedback around design and experience.</a:t>
            </a:r>
          </a:p>
          <a:p>
            <a:pPr marL="228600" indent="-228600">
              <a:buFont typeface="+mj-lt"/>
              <a:buAutoNum type="arabicPeriod"/>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12</a:t>
            </a:fld>
            <a:endParaRPr lang="en-US"/>
          </a:p>
        </p:txBody>
      </p:sp>
    </p:spTree>
    <p:extLst>
      <p:ext uri="{BB962C8B-B14F-4D97-AF65-F5344CB8AC3E}">
        <p14:creationId xmlns:p14="http://schemas.microsoft.com/office/powerpoint/2010/main" val="401298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Organizations rate benefit vendors’ services to both employees and HR fairly highly.  Benefit information received from vendors also scored relatively highly</a:t>
            </a:r>
          </a:p>
          <a:p>
            <a:pPr marL="228600" indent="-228600">
              <a:buFont typeface="+mj-lt"/>
              <a:buAutoNum type="arabicPeriod"/>
            </a:pPr>
            <a:endParaRPr lang="en-US" dirty="0" smtClean="0"/>
          </a:p>
          <a:p>
            <a:pPr marL="228600" indent="-228600">
              <a:buFont typeface="+mj-lt"/>
              <a:buAutoNum type="arabicPeriod"/>
            </a:pPr>
            <a:r>
              <a:rPr lang="en-US" dirty="0" smtClean="0"/>
              <a:t>Vendor’s technology and perceived ability to offer innovative benefits are seen as relatively weaker enablers.</a:t>
            </a:r>
          </a:p>
          <a:p>
            <a:pPr marL="228600" indent="-228600">
              <a:buFont typeface="+mj-lt"/>
              <a:buAutoNum type="arabicPeriod"/>
            </a:pPr>
            <a:endParaRPr lang="en-US" dirty="0" smtClean="0"/>
          </a:p>
          <a:p>
            <a:pPr marL="228600" indent="-228600">
              <a:buFont typeface="+mj-lt"/>
              <a:buAutoNum type="arabicPeriod"/>
            </a:pPr>
            <a:r>
              <a:rPr lang="en-US" dirty="0" smtClean="0"/>
              <a:t>In comparison, in-house enablers as a whole score lower satisfaction than external vendors</a:t>
            </a:r>
          </a:p>
          <a:p>
            <a:pPr marL="228600" indent="-228600">
              <a:buFont typeface="+mj-lt"/>
              <a:buAutoNum type="arabicPeriod"/>
            </a:pPr>
            <a:endParaRPr lang="en-US" dirty="0" smtClean="0"/>
          </a:p>
          <a:p>
            <a:pPr marL="228600" indent="-228600">
              <a:buFont typeface="+mj-lt"/>
              <a:buAutoNum type="arabicPeriod"/>
            </a:pPr>
            <a:r>
              <a:rPr lang="en-US" dirty="0" smtClean="0"/>
              <a:t>Even as annual budget and in-house benefits expertized, scored reasonably high</a:t>
            </a:r>
          </a:p>
          <a:p>
            <a:pPr marL="228600" indent="-228600">
              <a:buFont typeface="+mj-lt"/>
              <a:buAutoNum type="arabicPeriod"/>
            </a:pPr>
            <a:endParaRPr lang="en-US" dirty="0" smtClean="0"/>
          </a:p>
          <a:p>
            <a:pPr marL="228600" indent="-228600">
              <a:buFont typeface="+mj-lt"/>
              <a:buAutoNum type="arabicPeriod"/>
            </a:pPr>
            <a:r>
              <a:rPr lang="en-US" dirty="0" smtClean="0"/>
              <a:t>In our view, organizations should establish baseline Services Level Agreements for vendors’ services and support. They can then focus their vendor selection on product innovation and support technology as key enablers to support their benefits management</a:t>
            </a:r>
          </a:p>
          <a:p>
            <a:pPr marL="228600" indent="-228600">
              <a:buFont typeface="+mj-lt"/>
              <a:buAutoNum type="arabicPeriod"/>
            </a:pPr>
            <a:endParaRPr lang="en-US" dirty="0" smtClean="0"/>
          </a:p>
          <a:p>
            <a:pPr marL="228600" indent="-228600">
              <a:buFont typeface="+mj-lt"/>
              <a:buAutoNum type="arabicPeriod"/>
            </a:pPr>
            <a:r>
              <a:rPr lang="en-US" dirty="0" smtClean="0"/>
              <a:t>Organizations should look for these key characteristics….</a:t>
            </a:r>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13</a:t>
            </a:fld>
            <a:endParaRPr lang="en-US"/>
          </a:p>
        </p:txBody>
      </p:sp>
    </p:spTree>
    <p:extLst>
      <p:ext uri="{BB962C8B-B14F-4D97-AF65-F5344CB8AC3E}">
        <p14:creationId xmlns:p14="http://schemas.microsoft.com/office/powerpoint/2010/main" val="290970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Organizations rate benefit vendors’ services to both employees and HR fairly highly.  Benefit information received from vendors also scored relatively highly</a:t>
            </a:r>
          </a:p>
          <a:p>
            <a:pPr marL="228600" indent="-228600">
              <a:buFont typeface="+mj-lt"/>
              <a:buAutoNum type="arabicPeriod"/>
            </a:pPr>
            <a:endParaRPr lang="en-US" dirty="0" smtClean="0"/>
          </a:p>
          <a:p>
            <a:pPr marL="228600" indent="-228600">
              <a:buFont typeface="+mj-lt"/>
              <a:buAutoNum type="arabicPeriod"/>
            </a:pPr>
            <a:r>
              <a:rPr lang="en-US" dirty="0" smtClean="0"/>
              <a:t>Vendor’s technology and perceived ability to offer innovative benefits are seen as relatively weaker enablers.</a:t>
            </a:r>
          </a:p>
          <a:p>
            <a:pPr marL="228600" indent="-228600">
              <a:buFont typeface="+mj-lt"/>
              <a:buAutoNum type="arabicPeriod"/>
            </a:pPr>
            <a:endParaRPr lang="en-US" dirty="0" smtClean="0"/>
          </a:p>
          <a:p>
            <a:pPr marL="228600" indent="-228600">
              <a:buFont typeface="+mj-lt"/>
              <a:buAutoNum type="arabicPeriod"/>
            </a:pPr>
            <a:r>
              <a:rPr lang="en-US" dirty="0" smtClean="0"/>
              <a:t>In comparison, in-house enablers as a whole score lower satisfaction than external vendors</a:t>
            </a:r>
          </a:p>
          <a:p>
            <a:pPr marL="228600" indent="-228600">
              <a:buFont typeface="+mj-lt"/>
              <a:buAutoNum type="arabicPeriod"/>
            </a:pPr>
            <a:endParaRPr lang="en-US" dirty="0" smtClean="0"/>
          </a:p>
          <a:p>
            <a:pPr marL="228600" indent="-228600">
              <a:buFont typeface="+mj-lt"/>
              <a:buAutoNum type="arabicPeriod"/>
            </a:pPr>
            <a:r>
              <a:rPr lang="en-US" dirty="0" smtClean="0"/>
              <a:t>Even as annual budget and in-house benefits expertized, scored reasonably high</a:t>
            </a:r>
          </a:p>
          <a:p>
            <a:pPr marL="228600" indent="-228600">
              <a:buFont typeface="+mj-lt"/>
              <a:buAutoNum type="arabicPeriod"/>
            </a:pPr>
            <a:endParaRPr lang="en-US" dirty="0" smtClean="0"/>
          </a:p>
          <a:p>
            <a:pPr marL="228600" indent="-228600">
              <a:buFont typeface="+mj-lt"/>
              <a:buAutoNum type="arabicPeriod"/>
            </a:pPr>
            <a:r>
              <a:rPr lang="en-US" dirty="0" smtClean="0"/>
              <a:t>In our view, organizations should establish baseline Services Level Agreements for vendors’ services and support. They can then focus their vendor selection on product innovation and support technology as key enablers to support their benefits management</a:t>
            </a:r>
          </a:p>
          <a:p>
            <a:pPr marL="228600" indent="-228600">
              <a:buFont typeface="+mj-lt"/>
              <a:buAutoNum type="arabicPeriod"/>
            </a:pPr>
            <a:endParaRPr lang="en-US" dirty="0" smtClean="0"/>
          </a:p>
          <a:p>
            <a:pPr marL="228600" indent="-228600">
              <a:buFont typeface="+mj-lt"/>
              <a:buAutoNum type="arabicPeriod"/>
            </a:pPr>
            <a:r>
              <a:rPr lang="en-US" dirty="0" smtClean="0"/>
              <a:t>Organizations should look for these key characteristics….</a:t>
            </a:r>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14</a:t>
            </a:fld>
            <a:endParaRPr lang="en-US"/>
          </a:p>
        </p:txBody>
      </p:sp>
    </p:spTree>
    <p:extLst>
      <p:ext uri="{BB962C8B-B14F-4D97-AF65-F5344CB8AC3E}">
        <p14:creationId xmlns:p14="http://schemas.microsoft.com/office/powerpoint/2010/main" val="290970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Organizations viewed their employees’ lifestyle, unhealthy behavior, and physical and mention health as current pressing issues. </a:t>
            </a:r>
          </a:p>
          <a:p>
            <a:pPr marL="228600" indent="-228600">
              <a:buFont typeface="+mj-lt"/>
              <a:buAutoNum type="arabicPeriod"/>
            </a:pPr>
            <a:endParaRPr lang="en-US" dirty="0" smtClean="0"/>
          </a:p>
          <a:p>
            <a:pPr marL="228600" indent="-228600">
              <a:buFont typeface="+mj-lt"/>
              <a:buAutoNum type="arabicPeriod"/>
            </a:pPr>
            <a:r>
              <a:rPr lang="en-US" dirty="0" smtClean="0"/>
              <a:t>While they see ageing population and having lesser young people entering the workforce as future emerging challenges</a:t>
            </a:r>
          </a:p>
          <a:p>
            <a:pPr marL="228600" indent="-228600">
              <a:buFont typeface="+mj-lt"/>
              <a:buAutoNum type="arabicPeriod"/>
            </a:pPr>
            <a:endParaRPr lang="en-US" dirty="0" smtClean="0"/>
          </a:p>
          <a:p>
            <a:pPr marL="228600" indent="-228600">
              <a:buFont typeface="+mj-lt"/>
              <a:buAutoNum type="arabicPeriod"/>
            </a:pPr>
            <a:r>
              <a:rPr lang="en-US" dirty="0" smtClean="0"/>
              <a:t>Social </a:t>
            </a:r>
            <a:r>
              <a:rPr lang="en-US" dirty="0" err="1" smtClean="0"/>
              <a:t>programmes</a:t>
            </a:r>
            <a:r>
              <a:rPr lang="en-US" dirty="0" smtClean="0"/>
              <a:t> are highly prevalent today, closely followed by physical and work environment related </a:t>
            </a:r>
            <a:r>
              <a:rPr lang="en-US" dirty="0" err="1" smtClean="0"/>
              <a:t>programmes</a:t>
            </a: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Programs that focus on emotional / </a:t>
            </a:r>
            <a:r>
              <a:rPr lang="en-US" dirty="0" err="1" smtClean="0"/>
              <a:t>pysychological</a:t>
            </a:r>
            <a:r>
              <a:rPr lang="en-US" dirty="0" smtClean="0"/>
              <a:t> aspects and financial related wellness of employee lag but is expected to increase prominence in years ahead.</a:t>
            </a:r>
          </a:p>
        </p:txBody>
      </p:sp>
      <p:sp>
        <p:nvSpPr>
          <p:cNvPr id="4" name="Slide Number Placeholder 3"/>
          <p:cNvSpPr>
            <a:spLocks noGrp="1"/>
          </p:cNvSpPr>
          <p:nvPr>
            <p:ph type="sldNum" sz="quarter" idx="10"/>
          </p:nvPr>
        </p:nvSpPr>
        <p:spPr/>
        <p:txBody>
          <a:bodyPr/>
          <a:lstStyle/>
          <a:p>
            <a:fld id="{D1C7FB31-0C7B-4DF9-A9BC-6BD9C278B254}" type="slidenum">
              <a:rPr lang="en-US" smtClean="0"/>
              <a:pPr/>
              <a:t>15</a:t>
            </a:fld>
            <a:endParaRPr lang="en-US"/>
          </a:p>
        </p:txBody>
      </p:sp>
    </p:spTree>
    <p:extLst>
      <p:ext uri="{BB962C8B-B14F-4D97-AF65-F5344CB8AC3E}">
        <p14:creationId xmlns:p14="http://schemas.microsoft.com/office/powerpoint/2010/main" val="126723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Key Points to Note:</a:t>
            </a:r>
          </a:p>
          <a:p>
            <a:pPr marL="228600" indent="-228600">
              <a:buFont typeface="+mj-lt"/>
              <a:buAutoNum type="arabicPeriod"/>
            </a:pPr>
            <a:endParaRPr lang="en-US" sz="1000" dirty="0" smtClean="0"/>
          </a:p>
          <a:p>
            <a:pPr marL="228600" indent="-228600">
              <a:buFont typeface="+mj-lt"/>
              <a:buAutoNum type="arabicPeriod"/>
            </a:pPr>
            <a:r>
              <a:rPr lang="en-US" sz="1000" dirty="0" smtClean="0"/>
              <a:t>The Study question allows multiple entries. The percentage represents respondents having each of the various funding methods (as a % of total).  The bars therefore do not add to 100% but looking at change in % over time gives an indication of expected change in prevalence of each of the funding methods</a:t>
            </a:r>
          </a:p>
          <a:p>
            <a:pPr marL="228600" indent="-228600">
              <a:buFont typeface="+mj-lt"/>
              <a:buAutoNum type="arabicPeriod"/>
            </a:pPr>
            <a:endParaRPr lang="en-US" sz="1000" dirty="0" smtClean="0"/>
          </a:p>
          <a:p>
            <a:pPr marL="228600" indent="-228600">
              <a:buFont typeface="+mj-lt"/>
              <a:buAutoNum type="arabicPeriod"/>
            </a:pPr>
            <a:r>
              <a:rPr lang="en-US" sz="1000" dirty="0" smtClean="0"/>
              <a:t>On </a:t>
            </a:r>
            <a:r>
              <a:rPr lang="en-US" sz="1000" dirty="0" err="1" smtClean="0"/>
              <a:t>programme</a:t>
            </a:r>
            <a:r>
              <a:rPr lang="en-US" sz="1000" dirty="0" smtClean="0"/>
              <a:t> spend,  existing health and wellness </a:t>
            </a:r>
            <a:r>
              <a:rPr lang="en-US" sz="1000" dirty="0" err="1" smtClean="0"/>
              <a:t>programmes</a:t>
            </a:r>
            <a:r>
              <a:rPr lang="en-US" sz="1000" dirty="0" smtClean="0"/>
              <a:t> are being funded by various parties</a:t>
            </a:r>
          </a:p>
          <a:p>
            <a:pPr marL="228600" indent="-228600">
              <a:buFont typeface="+mj-lt"/>
              <a:buAutoNum type="arabicPeriod"/>
            </a:pPr>
            <a:endParaRPr lang="en-US" sz="1000" dirty="0" smtClean="0"/>
          </a:p>
          <a:p>
            <a:pPr marL="228600" indent="-228600">
              <a:buFont typeface="+mj-lt"/>
              <a:buAutoNum type="arabicPeriod"/>
            </a:pPr>
            <a:r>
              <a:rPr lang="en-US" sz="1000" dirty="0" smtClean="0"/>
              <a:t>It ranges from in-house HR resource, ‘free’ </a:t>
            </a:r>
            <a:r>
              <a:rPr lang="en-US" sz="1000" dirty="0" err="1" smtClean="0"/>
              <a:t>programmes</a:t>
            </a:r>
            <a:r>
              <a:rPr lang="en-US" sz="1000" dirty="0" smtClean="0"/>
              <a:t> offered by benefit vendors, fully paid employer </a:t>
            </a:r>
            <a:r>
              <a:rPr lang="en-US" sz="1000" dirty="0" err="1" smtClean="0"/>
              <a:t>programmes</a:t>
            </a:r>
            <a:r>
              <a:rPr lang="en-US" sz="1000" dirty="0" smtClean="0"/>
              <a:t>, to employee direct paid offerings</a:t>
            </a:r>
          </a:p>
          <a:p>
            <a:pPr marL="228600" indent="-228600">
              <a:buFont typeface="+mj-lt"/>
              <a:buAutoNum type="arabicPeriod"/>
            </a:pPr>
            <a:endParaRPr lang="en-US" sz="1000" dirty="0" smtClean="0"/>
          </a:p>
          <a:p>
            <a:pPr marL="228600" indent="-228600">
              <a:buFont typeface="+mj-lt"/>
              <a:buAutoNum type="arabicPeriod"/>
            </a:pPr>
            <a:r>
              <a:rPr lang="en-US" sz="1000" dirty="0" smtClean="0"/>
              <a:t>Our study revealed that employees are expected to bear more of the cost of wellness </a:t>
            </a:r>
            <a:r>
              <a:rPr lang="en-US" sz="1000" dirty="0" err="1" smtClean="0"/>
              <a:t>programmes</a:t>
            </a:r>
            <a:r>
              <a:rPr lang="en-US" sz="1000" dirty="0" smtClean="0"/>
              <a:t> in future, with a corresponding reduction in employer funding</a:t>
            </a:r>
          </a:p>
          <a:p>
            <a:pPr marL="228600" indent="-228600">
              <a:buFont typeface="+mj-lt"/>
              <a:buAutoNum type="arabicPeriod"/>
            </a:pPr>
            <a:endParaRPr lang="en-US" sz="1000" dirty="0" smtClean="0"/>
          </a:p>
          <a:p>
            <a:pPr marL="228600" indent="-228600">
              <a:buFont typeface="+mj-lt"/>
              <a:buAutoNum type="arabicPeriod"/>
            </a:pPr>
            <a:r>
              <a:rPr lang="en-US" sz="1000" dirty="0" smtClean="0"/>
              <a:t>In summary, we are expecting companies to start taking a coordinated and holistic approach to health and wellness by incorporating </a:t>
            </a:r>
            <a:r>
              <a:rPr lang="en-US" sz="1000" dirty="0" err="1" smtClean="0"/>
              <a:t>emtional</a:t>
            </a:r>
            <a:r>
              <a:rPr lang="en-US" sz="1000" dirty="0" smtClean="0"/>
              <a:t> and financial wellness elements to the benefits offering</a:t>
            </a:r>
          </a:p>
          <a:p>
            <a:pPr marL="228600" indent="-228600">
              <a:buFont typeface="+mj-lt"/>
              <a:buAutoNum type="arabicPeriod"/>
            </a:pPr>
            <a:endParaRPr lang="en-US" sz="1000" dirty="0" smtClean="0"/>
          </a:p>
          <a:p>
            <a:pPr marL="228600" indent="-228600">
              <a:buFont typeface="+mj-lt"/>
              <a:buAutoNum type="arabicPeriod"/>
            </a:pPr>
            <a:r>
              <a:rPr lang="en-US" sz="1000" dirty="0" smtClean="0"/>
              <a:t>In an attempt to capture this opportunity, vendors are increasingly offering innovative solutions to meet these needs.  There are also numerous opportunities to tailor funding of these programs to balance employer cost with employee participation.</a:t>
            </a:r>
          </a:p>
          <a:p>
            <a:pPr marL="228600" indent="-228600">
              <a:buFont typeface="+mj-lt"/>
              <a:buAutoNum type="arabicPeriod"/>
            </a:pPr>
            <a:endParaRPr lang="en-US" sz="1000"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16</a:t>
            </a:fld>
            <a:endParaRPr lang="en-US"/>
          </a:p>
        </p:txBody>
      </p:sp>
    </p:spTree>
    <p:extLst>
      <p:ext uri="{BB962C8B-B14F-4D97-AF65-F5344CB8AC3E}">
        <p14:creationId xmlns:p14="http://schemas.microsoft.com/office/powerpoint/2010/main" val="201636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Respondents indicated the following top success measures for their benefit programs</a:t>
            </a:r>
          </a:p>
          <a:p>
            <a:pPr marL="685800" lvl="1" indent="-228600">
              <a:buFont typeface="+mj-lt"/>
              <a:buAutoNum type="arabicPeriod"/>
            </a:pPr>
            <a:r>
              <a:rPr lang="en-US" dirty="0" smtClean="0"/>
              <a:t>Alignment with broader business and workforce strategy</a:t>
            </a:r>
          </a:p>
          <a:p>
            <a:pPr marL="685800" lvl="1" indent="-228600">
              <a:buFont typeface="+mj-lt"/>
              <a:buAutoNum type="arabicPeriod"/>
            </a:pPr>
            <a:r>
              <a:rPr lang="en-US" dirty="0" smtClean="0"/>
              <a:t>Compliance with local regulations</a:t>
            </a:r>
          </a:p>
          <a:p>
            <a:pPr marL="685800" lvl="1" indent="-228600">
              <a:buFont typeface="+mj-lt"/>
              <a:buAutoNum type="arabicPeriod"/>
            </a:pPr>
            <a:r>
              <a:rPr lang="en-US" dirty="0" smtClean="0"/>
              <a:t>Impact on employee engagement</a:t>
            </a:r>
          </a:p>
          <a:p>
            <a:pPr marL="685800" lvl="1" indent="-228600">
              <a:buFont typeface="+mj-lt"/>
              <a:buAutoNum type="arabicPeriod"/>
            </a:pPr>
            <a:r>
              <a:rPr lang="en-US" dirty="0" smtClean="0"/>
              <a:t>Achieving employee understanding and their perceived value of benefits they receive</a:t>
            </a:r>
          </a:p>
          <a:p>
            <a:pPr marL="228600" indent="-228600">
              <a:buFont typeface="+mj-lt"/>
              <a:buAutoNum type="arabicPeriod"/>
            </a:pPr>
            <a:endParaRPr lang="en-US" dirty="0" smtClean="0"/>
          </a:p>
          <a:p>
            <a:pPr marL="228600" indent="-228600">
              <a:buFont typeface="+mj-lt"/>
              <a:buAutoNum type="arabicPeriod"/>
            </a:pPr>
            <a:r>
              <a:rPr lang="en-US" dirty="0" smtClean="0"/>
              <a:t>Impact on employee absenteeism and time spent managing benefits are seen as least important</a:t>
            </a:r>
          </a:p>
          <a:p>
            <a:pPr marL="228600" indent="-228600">
              <a:buFont typeface="+mj-lt"/>
              <a:buAutoNum type="arabicPeriod"/>
            </a:pPr>
            <a:endParaRPr lang="en-US" dirty="0" smtClean="0"/>
          </a:p>
          <a:p>
            <a:pPr marL="228600" indent="-228600">
              <a:buFont typeface="+mj-lt"/>
              <a:buAutoNum type="arabicPeriod"/>
            </a:pPr>
            <a:r>
              <a:rPr lang="en-US" dirty="0" smtClean="0"/>
              <a:t>Collectively, it is encouraging to see most important success measures broadly align with key benefit focus areas identified earlier in this presentation</a:t>
            </a:r>
          </a:p>
          <a:p>
            <a:pPr marL="228600" indent="-228600">
              <a:buFont typeface="+mj-lt"/>
              <a:buAutoNum type="arabicPeriod"/>
            </a:pPr>
            <a:endParaRPr lang="en-US" dirty="0" smtClean="0"/>
          </a:p>
          <a:p>
            <a:pPr marL="228600" indent="-228600">
              <a:buFont typeface="+mj-lt"/>
              <a:buAutoNum type="arabicPeriod"/>
            </a:pPr>
            <a:r>
              <a:rPr lang="en-US" dirty="0" smtClean="0"/>
              <a:t>There is also an increasing focus on obtaining employee feedback, as you can see on the next chart</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17</a:t>
            </a:fld>
            <a:endParaRPr lang="en-US"/>
          </a:p>
        </p:txBody>
      </p:sp>
    </p:spTree>
    <p:extLst>
      <p:ext uri="{BB962C8B-B14F-4D97-AF65-F5344CB8AC3E}">
        <p14:creationId xmlns:p14="http://schemas.microsoft.com/office/powerpoint/2010/main" val="86420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endParaRPr lang="en-US" dirty="0" smtClean="0"/>
          </a:p>
          <a:p>
            <a:pPr marL="228600" indent="-228600">
              <a:buFont typeface="+mj-lt"/>
              <a:buAutoNum type="arabicPeriod"/>
            </a:pPr>
            <a:r>
              <a:rPr lang="en-US" dirty="0" smtClean="0"/>
              <a:t>Benefits </a:t>
            </a:r>
            <a:r>
              <a:rPr lang="en-US" dirty="0" err="1" smtClean="0"/>
              <a:t>programme</a:t>
            </a:r>
            <a:r>
              <a:rPr lang="en-US" dirty="0" smtClean="0"/>
              <a:t> feedback is gathered mainly from HR stakeholders and employees </a:t>
            </a:r>
          </a:p>
          <a:p>
            <a:pPr marL="228600" indent="-228600">
              <a:buFont typeface="+mj-lt"/>
              <a:buAutoNum type="arabicPeriod"/>
            </a:pPr>
            <a:endParaRPr lang="en-US" dirty="0" smtClean="0"/>
          </a:p>
          <a:p>
            <a:pPr marL="228600" indent="-228600">
              <a:buFont typeface="+mj-lt"/>
              <a:buAutoNum type="arabicPeriod"/>
            </a:pPr>
            <a:r>
              <a:rPr lang="en-US" dirty="0" smtClean="0"/>
              <a:t>Feedback from finance, compliance and procurement is often not gathered.</a:t>
            </a:r>
          </a:p>
          <a:p>
            <a:pPr marL="228600" indent="-228600">
              <a:buFont typeface="+mj-lt"/>
              <a:buAutoNum type="arabicPeriod"/>
            </a:pPr>
            <a:endParaRPr lang="en-US" dirty="0" smtClean="0"/>
          </a:p>
          <a:p>
            <a:pPr marL="228600" indent="-228600">
              <a:buFont typeface="+mj-lt"/>
              <a:buAutoNum type="arabicPeriod"/>
            </a:pPr>
            <a:r>
              <a:rPr lang="en-US" dirty="0" smtClean="0"/>
              <a:t>We see the following opportunities for organizations;</a:t>
            </a:r>
          </a:p>
          <a:p>
            <a:pPr marL="685800" lvl="1" indent="-228600">
              <a:buFont typeface="+mj-lt"/>
              <a:buAutoNum type="arabicPeriod"/>
            </a:pPr>
            <a:r>
              <a:rPr lang="en-US" dirty="0" smtClean="0"/>
              <a:t>Align best practice by establishing and reviewing success measures on an annual basis</a:t>
            </a:r>
          </a:p>
          <a:p>
            <a:pPr marL="685800" lvl="1" indent="-228600">
              <a:buFont typeface="+mj-lt"/>
              <a:buAutoNum type="arabicPeriod"/>
            </a:pPr>
            <a:r>
              <a:rPr lang="en-US" dirty="0" smtClean="0"/>
              <a:t>Obtain feedback from a broad set of stakeholders, and not just HR and employees</a:t>
            </a:r>
          </a:p>
          <a:p>
            <a:pPr marL="685800" lvl="1" indent="-228600">
              <a:buFont typeface="+mj-lt"/>
              <a:buAutoNum type="arabicPeriod"/>
            </a:pPr>
            <a:r>
              <a:rPr lang="en-US" dirty="0" smtClean="0"/>
              <a:t>And obtain employee feedback regularly, if employee engagement, exploring new benefits is important focus areas</a:t>
            </a:r>
          </a:p>
          <a:p>
            <a:pPr marL="685800" lvl="1" indent="-228600">
              <a:buFont typeface="+mj-lt"/>
              <a:buAutoNum type="arabicPeriod"/>
            </a:pPr>
            <a:r>
              <a:rPr lang="en-US" dirty="0" smtClean="0"/>
              <a:t>Consider compliance is mandatory</a:t>
            </a:r>
          </a:p>
          <a:p>
            <a:pPr marL="685800" lvl="1" indent="-228600">
              <a:buFont typeface="+mj-lt"/>
              <a:buAutoNum type="arabicPeriod"/>
            </a:pPr>
            <a:r>
              <a:rPr lang="en-US" dirty="0" smtClean="0"/>
              <a:t>Select vendors and adopt technologies that can capture relevant success measure data effectively</a:t>
            </a:r>
          </a:p>
          <a:p>
            <a:pPr marL="228600" indent="-228600">
              <a:buFont typeface="+mj-lt"/>
              <a:buAutoNum type="arabicPeriod"/>
            </a:pPr>
            <a:endParaRPr lang="en-US" dirty="0" smtClean="0"/>
          </a:p>
          <a:p>
            <a:pPr marL="228600" indent="-228600">
              <a:buFont typeface="+mj-lt"/>
              <a:buAutoNum type="arabicPeriod"/>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18</a:t>
            </a:fld>
            <a:endParaRPr lang="en-US"/>
          </a:p>
        </p:txBody>
      </p:sp>
    </p:spTree>
    <p:extLst>
      <p:ext uri="{BB962C8B-B14F-4D97-AF65-F5344CB8AC3E}">
        <p14:creationId xmlns:p14="http://schemas.microsoft.com/office/powerpoint/2010/main" val="330733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4" name="Slide Number Placeholder 3"/>
          <p:cNvSpPr>
            <a:spLocks noGrp="1"/>
          </p:cNvSpPr>
          <p:nvPr>
            <p:ph type="sldNum" sz="quarter" idx="10"/>
          </p:nvPr>
        </p:nvSpPr>
        <p:spPr/>
        <p:txBody>
          <a:bodyPr/>
          <a:lstStyle/>
          <a:p>
            <a:fld id="{D1C7FB31-0C7B-4DF9-A9BC-6BD9C278B254}" type="slidenum">
              <a:rPr lang="en-US" smtClean="0"/>
              <a:pPr/>
              <a:t>19</a:t>
            </a:fld>
            <a:endParaRPr lang="en-US"/>
          </a:p>
        </p:txBody>
      </p:sp>
    </p:spTree>
    <p:extLst>
      <p:ext uri="{BB962C8B-B14F-4D97-AF65-F5344CB8AC3E}">
        <p14:creationId xmlns:p14="http://schemas.microsoft.com/office/powerpoint/2010/main" val="392185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1C7FB31-0C7B-4DF9-A9BC-6BD9C278B254}" type="slidenum">
              <a:rPr lang="en-US" smtClean="0"/>
              <a:pPr/>
              <a:t>2</a:t>
            </a:fld>
            <a:endParaRPr lang="en-US"/>
          </a:p>
        </p:txBody>
      </p:sp>
    </p:spTree>
    <p:extLst>
      <p:ext uri="{BB962C8B-B14F-4D97-AF65-F5344CB8AC3E}">
        <p14:creationId xmlns:p14="http://schemas.microsoft.com/office/powerpoint/2010/main" val="36745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1C7FB31-0C7B-4DF9-A9BC-6BD9C278B254}" type="slidenum">
              <a:rPr lang="en-US" smtClean="0"/>
              <a:pPr/>
              <a:t>20</a:t>
            </a:fld>
            <a:endParaRPr lang="en-US"/>
          </a:p>
        </p:txBody>
      </p:sp>
    </p:spTree>
    <p:extLst>
      <p:ext uri="{BB962C8B-B14F-4D97-AF65-F5344CB8AC3E}">
        <p14:creationId xmlns:p14="http://schemas.microsoft.com/office/powerpoint/2010/main" val="380900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1C7FB31-0C7B-4DF9-A9BC-6BD9C278B254}" type="slidenum">
              <a:rPr lang="en-US" smtClean="0"/>
              <a:pPr/>
              <a:t>21</a:t>
            </a:fld>
            <a:endParaRPr lang="en-US"/>
          </a:p>
        </p:txBody>
      </p:sp>
    </p:spTree>
    <p:extLst>
      <p:ext uri="{BB962C8B-B14F-4D97-AF65-F5344CB8AC3E}">
        <p14:creationId xmlns:p14="http://schemas.microsoft.com/office/powerpoint/2010/main" val="38090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1C7FB31-0C7B-4DF9-A9BC-6BD9C278B254}" type="slidenum">
              <a:rPr lang="en-US" smtClean="0"/>
              <a:pPr/>
              <a:t>3</a:t>
            </a:fld>
            <a:endParaRPr lang="en-US"/>
          </a:p>
        </p:txBody>
      </p:sp>
    </p:spTree>
    <p:extLst>
      <p:ext uri="{BB962C8B-B14F-4D97-AF65-F5344CB8AC3E}">
        <p14:creationId xmlns:p14="http://schemas.microsoft.com/office/powerpoint/2010/main" val="265263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pPr marL="228600" indent="-228600">
              <a:buFont typeface="+mj-lt"/>
              <a:buAutoNum type="arabicPeriod"/>
            </a:pPr>
            <a:r>
              <a:rPr lang="en-US" baseline="0" dirty="0" smtClean="0"/>
              <a:t>Recent global survey suggests 60%</a:t>
            </a:r>
            <a:r>
              <a:rPr lang="en-US" dirty="0" smtClean="0"/>
              <a:t> of firms have established benefit policies/guidelines but most struggle on execution (1 in 5)</a:t>
            </a:r>
          </a:p>
          <a:p>
            <a:pPr marL="228600" indent="-228600">
              <a:buFont typeface="+mj-lt"/>
              <a:buAutoNum type="arabicPeriod"/>
            </a:pPr>
            <a:endParaRPr lang="en-US" dirty="0" smtClean="0"/>
          </a:p>
          <a:p>
            <a:pPr marL="228600" indent="-228600">
              <a:buFont typeface="+mj-lt"/>
              <a:buAutoNum type="arabicPeriod"/>
            </a:pPr>
            <a:r>
              <a:rPr lang="en-US" dirty="0" smtClean="0"/>
              <a:t>Key reasons are (</a:t>
            </a:r>
            <a:r>
              <a:rPr lang="en-US" dirty="0" err="1" smtClean="0"/>
              <a:t>i</a:t>
            </a:r>
            <a:r>
              <a:rPr lang="en-US" dirty="0" smtClean="0"/>
              <a:t>) data  (ii) lack of understanding of </a:t>
            </a:r>
            <a:r>
              <a:rPr lang="en-US" dirty="0" err="1" smtClean="0"/>
              <a:t>programme</a:t>
            </a:r>
            <a:r>
              <a:rPr lang="en-US" dirty="0" smtClean="0"/>
              <a:t> costs and risks, (iii) </a:t>
            </a:r>
            <a:r>
              <a:rPr lang="en-US" baseline="0" dirty="0" smtClean="0"/>
              <a:t>Resource</a:t>
            </a:r>
            <a:r>
              <a:rPr lang="en-US" dirty="0" smtClean="0"/>
              <a:t> constraints and lack of expertise.</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This study aims to understand how leading</a:t>
            </a:r>
            <a:r>
              <a:rPr lang="en-US" dirty="0" smtClean="0"/>
              <a:t> company </a:t>
            </a:r>
            <a:r>
              <a:rPr lang="en-US" baseline="0" dirty="0" smtClean="0"/>
              <a:t>professionals in APAC execute on their corporate benefits strategy </a:t>
            </a:r>
            <a:r>
              <a:rPr lang="en-US" dirty="0" smtClean="0"/>
              <a:t>, and whether they face similar challenges</a:t>
            </a:r>
          </a:p>
          <a:p>
            <a:pPr marL="228600" indent="-228600">
              <a:buFont typeface="+mj-lt"/>
              <a:buAutoNum type="arabicPeriod"/>
            </a:pPr>
            <a:endParaRPr lang="en-US" dirty="0" smtClean="0"/>
          </a:p>
          <a:p>
            <a:pPr marL="228600" indent="-228600">
              <a:buFont typeface="+mj-lt"/>
              <a:buAutoNum type="arabicPeriod"/>
            </a:pPr>
            <a:r>
              <a:rPr lang="en-US" dirty="0" smtClean="0"/>
              <a:t>This s</a:t>
            </a:r>
            <a:r>
              <a:rPr lang="en-US" baseline="0" dirty="0" smtClean="0"/>
              <a:t>tudy was carried out via an online questionnaire Q4 of last year and covers these key</a:t>
            </a:r>
            <a:r>
              <a:rPr lang="en-US" dirty="0" smtClean="0"/>
              <a:t> metrics in this graphic</a:t>
            </a: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4</a:t>
            </a:fld>
            <a:endParaRPr lang="en-US"/>
          </a:p>
        </p:txBody>
      </p:sp>
    </p:spTree>
    <p:extLst>
      <p:ext uri="{BB962C8B-B14F-4D97-AF65-F5344CB8AC3E}">
        <p14:creationId xmlns:p14="http://schemas.microsoft.com/office/powerpoint/2010/main" val="420828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endParaRPr lang="en-US" dirty="0" smtClean="0"/>
          </a:p>
          <a:p>
            <a:pPr marL="228600" indent="-228600">
              <a:buFont typeface="+mj-lt"/>
              <a:buAutoNum type="arabicPeriod"/>
            </a:pPr>
            <a:r>
              <a:rPr lang="en-US" dirty="0" smtClean="0"/>
              <a:t>With the focus on strategy execution,  we believe this is the latest study of its kind in APAC.  461 responses total</a:t>
            </a:r>
          </a:p>
          <a:p>
            <a:pPr marL="228600" indent="-228600">
              <a:buFont typeface="+mj-lt"/>
              <a:buAutoNum type="arabicPeriod"/>
            </a:pPr>
            <a:endParaRPr lang="en-US" dirty="0" smtClean="0"/>
          </a:p>
          <a:p>
            <a:pPr marL="228600" indent="-228600">
              <a:buFont typeface="+mj-lt"/>
              <a:buAutoNum type="arabicPeriod"/>
            </a:pPr>
            <a:r>
              <a:rPr lang="en-US" dirty="0" smtClean="0"/>
              <a:t>With an extensive geographic and industry spread,  22 countries and 24 industries represented.</a:t>
            </a:r>
          </a:p>
          <a:p>
            <a:pPr marL="228600" indent="-228600">
              <a:buFont typeface="+mj-lt"/>
              <a:buAutoNum type="arabicPeriod"/>
            </a:pPr>
            <a:endParaRPr lang="en-US" dirty="0" smtClean="0"/>
          </a:p>
          <a:p>
            <a:pPr marL="228600" indent="-228600">
              <a:buFont typeface="+mj-lt"/>
              <a:buAutoNum type="arabicPeriod"/>
            </a:pPr>
            <a:r>
              <a:rPr lang="en-US" dirty="0" smtClean="0"/>
              <a:t>Our responses include both local and regional professionals, and highly influential within their organization -  directly managing benefits for around  3.7 million employee in APAC.  In total our respondents work for MNCs that have over 20 million employees globally.</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5</a:t>
            </a:fld>
            <a:endParaRPr lang="en-US"/>
          </a:p>
        </p:txBody>
      </p:sp>
    </p:spTree>
    <p:extLst>
      <p:ext uri="{BB962C8B-B14F-4D97-AF65-F5344CB8AC3E}">
        <p14:creationId xmlns:p14="http://schemas.microsoft.com/office/powerpoint/2010/main" val="390612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endParaRPr lang="en-US" dirty="0" smtClean="0"/>
          </a:p>
          <a:p>
            <a:pPr marL="228600" indent="-228600">
              <a:buFont typeface="+mj-lt"/>
              <a:buAutoNum type="arabicPeriod"/>
            </a:pPr>
            <a:r>
              <a:rPr lang="en-US" dirty="0" smtClean="0"/>
              <a:t>Here are some country and size related stats…</a:t>
            </a:r>
          </a:p>
          <a:p>
            <a:pPr marL="228600" indent="-228600">
              <a:buFont typeface="+mj-lt"/>
              <a:buAutoNum type="arabicPeriod"/>
            </a:pPr>
            <a:endParaRPr lang="en-US" dirty="0" smtClean="0"/>
          </a:p>
          <a:p>
            <a:pPr marL="228600" indent="-228600">
              <a:buFont typeface="+mj-lt"/>
              <a:buAutoNum type="arabicPeriod"/>
            </a:pPr>
            <a:r>
              <a:rPr lang="en-US" dirty="0" smtClean="0"/>
              <a:t>Given we have gather such a diverse set of responses we decided to analysis results via our Aon analytics platform which allows us to interactively see results by respondent role, industry and country</a:t>
            </a:r>
          </a:p>
          <a:p>
            <a:pPr marL="228600" indent="-228600">
              <a:buFont typeface="+mj-lt"/>
              <a:buAutoNum type="arabicPeriod"/>
            </a:pPr>
            <a:endParaRPr lang="en-US" dirty="0" smtClean="0"/>
          </a:p>
          <a:p>
            <a:pPr marL="228600" indent="-228600">
              <a:buFont typeface="+mj-lt"/>
              <a:buAutoNum type="arabicPeriod"/>
            </a:pPr>
            <a:r>
              <a:rPr lang="en-US" dirty="0" smtClean="0"/>
              <a:t>We are excited to show you this during the interactive part of this Webinar.  We won’t be able to drill down into all industries but your regular Aon consultant will also have access to this tool… </a:t>
            </a:r>
          </a:p>
          <a:p>
            <a:pPr marL="228600" indent="-228600">
              <a:buFont typeface="+mj-lt"/>
              <a:buAutoNum type="arabicPeriod"/>
            </a:pPr>
            <a:endParaRPr lang="en-US" dirty="0" smtClean="0"/>
          </a:p>
          <a:p>
            <a:pPr marL="228600" indent="-228600">
              <a:buFont typeface="+mj-lt"/>
              <a:buAutoNum type="arabicPeriod"/>
            </a:pPr>
            <a:r>
              <a:rPr lang="en-US" dirty="0" smtClean="0"/>
              <a:t>Feel free to reach out to them if you would like to see results for that aligns with your particular situation and industry</a:t>
            </a:r>
          </a:p>
          <a:p>
            <a:pPr marL="228600" indent="-228600">
              <a:buFont typeface="+mj-lt"/>
              <a:buAutoNum type="arabicPeriod"/>
            </a:pP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6</a:t>
            </a:fld>
            <a:endParaRPr lang="en-US"/>
          </a:p>
        </p:txBody>
      </p:sp>
    </p:spTree>
    <p:extLst>
      <p:ext uri="{BB962C8B-B14F-4D97-AF65-F5344CB8AC3E}">
        <p14:creationId xmlns:p14="http://schemas.microsoft.com/office/powerpoint/2010/main" val="406980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endParaRPr lang="en-US" dirty="0" smtClean="0"/>
          </a:p>
          <a:p>
            <a:pPr marL="228600" indent="-228600">
              <a:buFont typeface="+mj-lt"/>
              <a:buAutoNum type="arabicPeriod"/>
            </a:pPr>
            <a:r>
              <a:rPr lang="en-US" dirty="0" smtClean="0"/>
              <a:t>Which brings us to our interactive poll</a:t>
            </a:r>
          </a:p>
          <a:p>
            <a:pPr marL="228600" indent="-228600">
              <a:buFont typeface="+mj-lt"/>
              <a:buAutoNum type="arabicPeriod"/>
            </a:pPr>
            <a:endParaRPr lang="en-US" dirty="0" smtClean="0"/>
          </a:p>
          <a:p>
            <a:pPr marL="228600" indent="-228600">
              <a:buFont typeface="+mj-lt"/>
              <a:buAutoNum type="arabicPeriod"/>
            </a:pPr>
            <a:r>
              <a:rPr lang="en-US" dirty="0" smtClean="0"/>
              <a:t>[Provide instructions to answering this question via WebEx]</a:t>
            </a:r>
          </a:p>
          <a:p>
            <a:pPr marL="228600" indent="-228600">
              <a:buFont typeface="+mj-lt"/>
              <a:buAutoNum type="arabicPeriod"/>
            </a:pPr>
            <a:endParaRPr lang="en-US" dirty="0" smtClean="0"/>
          </a:p>
          <a:p>
            <a:pPr marL="228600" indent="-228600">
              <a:buAutoNum type="arabicPeriod" startAt="3"/>
            </a:pPr>
            <a:r>
              <a:rPr lang="en-US" dirty="0" smtClean="0"/>
              <a:t>We will tally up the poll in the background and during the interactive session we will drill own into the country / industries that got the most votes</a:t>
            </a:r>
          </a:p>
          <a:p>
            <a:pPr marL="228600" indent="-228600">
              <a:buAutoNum type="arabicPeriod" startAt="3"/>
            </a:pPr>
            <a:endParaRPr lang="en-US" dirty="0" smtClean="0"/>
          </a:p>
          <a:p>
            <a:pPr marL="228600" indent="-228600">
              <a:buAutoNum type="arabicPeriod" startAt="3"/>
            </a:pPr>
            <a:r>
              <a:rPr lang="en-US" dirty="0" smtClean="0"/>
              <a:t>Now onto aggregate results from our Study…</a:t>
            </a:r>
          </a:p>
          <a:p>
            <a:pPr marL="228600" indent="-228600">
              <a:buAutoNum type="arabicPeriod" startAt="3"/>
            </a:pPr>
            <a:endParaRPr lang="en-US" dirty="0" smtClean="0"/>
          </a:p>
          <a:p>
            <a:pPr marL="228600" indent="-228600">
              <a:buAutoNum type="arabicPeriod" startAt="3"/>
            </a:pPr>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7</a:t>
            </a:fld>
            <a:endParaRPr lang="en-US"/>
          </a:p>
        </p:txBody>
      </p:sp>
    </p:spTree>
    <p:extLst>
      <p:ext uri="{BB962C8B-B14F-4D97-AF65-F5344CB8AC3E}">
        <p14:creationId xmlns:p14="http://schemas.microsoft.com/office/powerpoint/2010/main" val="31797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endParaRPr lang="en-US" dirty="0" smtClean="0"/>
          </a:p>
          <a:p>
            <a:pPr marL="228600" indent="-228600">
              <a:buFont typeface="+mj-lt"/>
              <a:buAutoNum type="arabicPeriod"/>
            </a:pPr>
            <a:r>
              <a:rPr lang="en-US" dirty="0" smtClean="0"/>
              <a:t>We asked participants their top focus areas for the recent 1-3 years</a:t>
            </a:r>
          </a:p>
          <a:p>
            <a:pPr marL="228600" indent="-228600">
              <a:buFont typeface="+mj-lt"/>
              <a:buAutoNum type="arabicPeriod"/>
            </a:pPr>
            <a:endParaRPr lang="en-US" dirty="0" smtClean="0"/>
          </a:p>
          <a:p>
            <a:pPr marL="228600" indent="-228600">
              <a:buFont typeface="+mj-lt"/>
              <a:buAutoNum type="arabicPeriod"/>
            </a:pPr>
            <a:r>
              <a:rPr lang="en-US" dirty="0" smtClean="0"/>
              <a:t>We asked participants to pick up to 5 focus areas from this list. We then weighted their selections based on how many they actually selected. The % is calculated by added up the weighted selections and dividing it by total number of selections.  A sort of Relative Importance Score if you will…</a:t>
            </a:r>
          </a:p>
          <a:p>
            <a:pPr marL="228600" indent="-228600">
              <a:buFont typeface="+mj-lt"/>
              <a:buAutoNum type="arabicPeriod"/>
            </a:pPr>
            <a:endParaRPr lang="en-US" dirty="0" smtClean="0"/>
          </a:p>
          <a:p>
            <a:pPr marL="228600" indent="-228600">
              <a:buFont typeface="+mj-lt"/>
              <a:buAutoNum type="arabicPeriod"/>
            </a:pPr>
            <a:r>
              <a:rPr lang="en-US" dirty="0" smtClean="0"/>
              <a:t>The top 3 are improving engagement, alignment with corporate strategy and exploring new benefits that meet employee needs</a:t>
            </a:r>
          </a:p>
          <a:p>
            <a:pPr marL="228600" indent="-228600">
              <a:buFont typeface="+mj-lt"/>
              <a:buAutoNum type="arabicPeriod"/>
            </a:pPr>
            <a:endParaRPr lang="en-US" dirty="0" smtClean="0"/>
          </a:p>
          <a:p>
            <a:pPr marL="228600" indent="-228600">
              <a:buFont typeface="+mj-lt"/>
              <a:buAutoNum type="arabicPeriod"/>
            </a:pPr>
            <a:r>
              <a:rPr lang="en-US" dirty="0" smtClean="0"/>
              <a:t>What is interesting is what respondent feel are least important. These are marked here… very interesting indeed.</a:t>
            </a:r>
          </a:p>
          <a:p>
            <a:pPr marL="228600" indent="-228600">
              <a:buFont typeface="+mj-lt"/>
              <a:buAutoNum type="arabicPeriod"/>
            </a:pPr>
            <a:endParaRPr lang="en-US" dirty="0" smtClean="0"/>
          </a:p>
          <a:p>
            <a:pPr marL="228600" indent="-228600">
              <a:buFont typeface="+mj-lt"/>
              <a:buAutoNum type="arabicPeriod"/>
            </a:pPr>
            <a:r>
              <a:rPr lang="en-US" dirty="0" smtClean="0"/>
              <a:t>So why the focus on improving employee engagement …? </a:t>
            </a:r>
          </a:p>
          <a:p>
            <a:pPr marL="228600" indent="-228600">
              <a:buFont typeface="+mj-lt"/>
              <a:buAutoNum type="arabicPeriod"/>
            </a:pP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a:p>
        </p:txBody>
      </p:sp>
    </p:spTree>
    <p:extLst>
      <p:ext uri="{BB962C8B-B14F-4D97-AF65-F5344CB8AC3E}">
        <p14:creationId xmlns:p14="http://schemas.microsoft.com/office/powerpoint/2010/main" val="213555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to Note:</a:t>
            </a:r>
          </a:p>
          <a:p>
            <a:endParaRPr lang="en-US" dirty="0" smtClean="0"/>
          </a:p>
          <a:p>
            <a:pPr marL="228600" indent="-228600">
              <a:buFont typeface="+mj-lt"/>
              <a:buAutoNum type="arabicPeriod"/>
            </a:pPr>
            <a:r>
              <a:rPr lang="en-US" dirty="0" smtClean="0"/>
              <a:t>In our recent Best Employer survey in APAC, organization with high employee engagement see higher corporate performance and ultimately contribute to a stronger bottom line. </a:t>
            </a:r>
          </a:p>
          <a:p>
            <a:pPr marL="228600" indent="-228600">
              <a:buFont typeface="+mj-lt"/>
              <a:buAutoNum type="arabicPeriod"/>
            </a:pPr>
            <a:endParaRPr lang="en-US" dirty="0" smtClean="0"/>
          </a:p>
          <a:p>
            <a:pPr marL="228600" indent="-228600">
              <a:buFont typeface="+mj-lt"/>
              <a:buAutoNum type="arabicPeriod"/>
            </a:pPr>
            <a:r>
              <a:rPr lang="en-US" dirty="0" smtClean="0"/>
              <a:t>It’s quite compelling really, with significant higher growth in sales, profit and lower turnover.  </a:t>
            </a:r>
          </a:p>
          <a:p>
            <a:pPr marL="228600" indent="-228600">
              <a:buFont typeface="+mj-lt"/>
              <a:buAutoNum type="arabicPeriod"/>
            </a:pPr>
            <a:endParaRPr lang="en-US" dirty="0" smtClean="0"/>
          </a:p>
          <a:p>
            <a:pPr marL="228600" indent="-228600">
              <a:buFont typeface="+mj-lt"/>
              <a:buAutoNum type="arabicPeriod"/>
            </a:pPr>
            <a:r>
              <a:rPr lang="en-US" dirty="0" smtClean="0"/>
              <a:t>If you are interested in finding out what makes a Best Employer in  your country,  please reach out and we will connect you with one of our engagement expert.</a:t>
            </a:r>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a:p>
        </p:txBody>
      </p:sp>
    </p:spTree>
    <p:extLst>
      <p:ext uri="{BB962C8B-B14F-4D97-AF65-F5344CB8AC3E}">
        <p14:creationId xmlns:p14="http://schemas.microsoft.com/office/powerpoint/2010/main" val="1097862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95300" y="4123136"/>
            <a:ext cx="8915400" cy="768911"/>
          </a:xfrm>
          <a:prstGeom prst="rect">
            <a:avLst/>
          </a:prstGeom>
        </p:spPr>
        <p:txBody>
          <a:bodyPr lIns="0" tIns="0" rIns="0" bIns="0"/>
          <a:lstStyle>
            <a:lvl1pPr>
              <a:defRPr sz="2800" b="1" baseline="0">
                <a:solidFill>
                  <a:schemeClr val="tx1"/>
                </a:solidFill>
              </a:defRPr>
            </a:lvl1pPr>
          </a:lstStyle>
          <a:p>
            <a:r>
              <a:rPr lang="en-US" dirty="0" smtClean="0"/>
              <a:t>APAC Benefits Strategy Survey Webinar</a:t>
            </a:r>
            <a:endParaRPr lang="en-US" dirty="0"/>
          </a:p>
        </p:txBody>
      </p:sp>
      <p:sp>
        <p:nvSpPr>
          <p:cNvPr id="11" name="Subtitle 10"/>
          <p:cNvSpPr>
            <a:spLocks noGrp="1" noChangeArrowheads="1"/>
          </p:cNvSpPr>
          <p:nvPr>
            <p:ph type="subTitle" idx="1" hasCustomPrompt="1"/>
          </p:nvPr>
        </p:nvSpPr>
        <p:spPr>
          <a:xfrm>
            <a:off x="495300" y="5067300"/>
            <a:ext cx="89154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smtClean="0"/>
              <a:t>Date</a:t>
            </a:r>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519695" y="6080753"/>
            <a:ext cx="885375" cy="57513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8" t="38" r="9866" b="10148"/>
          <a:stretch/>
        </p:blipFill>
        <p:spPr>
          <a:xfrm>
            <a:off x="491068" y="431800"/>
            <a:ext cx="8932332" cy="3437467"/>
          </a:xfrm>
          <a:prstGeom prst="rect">
            <a:avLst/>
          </a:prstGeom>
        </p:spPr>
      </p:pic>
    </p:spTree>
    <p:extLst>
      <p:ext uri="{BB962C8B-B14F-4D97-AF65-F5344CB8AC3E}">
        <p14:creationId xmlns:p14="http://schemas.microsoft.com/office/powerpoint/2010/main" val="11732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75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503555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76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143224"/>
            <a:ext cx="437859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22174"/>
            <a:ext cx="437859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1688426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143224"/>
            <a:ext cx="437859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22174"/>
            <a:ext cx="437859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35305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032111" y="1143224"/>
            <a:ext cx="437859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22174"/>
            <a:ext cx="437859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251356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3429000"/>
            <a:ext cx="8915400" cy="2667000"/>
          </a:xfrm>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95300" y="2743069"/>
            <a:ext cx="89154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Section Divider: title copy 28 </a:t>
            </a:r>
            <a:r>
              <a:rPr lang="en-US" dirty="0" err="1" smtClean="0"/>
              <a:t>pt</a:t>
            </a:r>
            <a:r>
              <a:rPr lang="en-US" dirty="0" smtClean="0"/>
              <a:t> Arial Bold, 0.9 line spacing, image is 2.25×9.75″ @300 dpi</a:t>
            </a:r>
            <a:endParaRPr lang="en-US" dirty="0"/>
          </a:p>
        </p:txBody>
      </p:sp>
      <p:sp>
        <p:nvSpPr>
          <p:cNvPr id="7" name="Rectangle 17"/>
          <p:cNvSpPr>
            <a:spLocks noGrp="1" noChangeArrowheads="1"/>
          </p:cNvSpPr>
          <p:nvPr>
            <p:ph type="subTitle" idx="1" hasCustomPrompt="1"/>
          </p:nvPr>
        </p:nvSpPr>
        <p:spPr>
          <a:xfrm>
            <a:off x="495300" y="3809868"/>
            <a:ext cx="8906711"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smtClean="0">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951" y="413767"/>
            <a:ext cx="8909770" cy="2227442"/>
          </a:xfrm>
          <a:prstGeom prst="rect">
            <a:avLst/>
          </a:prstGeom>
        </p:spPr>
      </p:pic>
    </p:spTree>
    <p:extLst>
      <p:ext uri="{BB962C8B-B14F-4D97-AF65-F5344CB8AC3E}">
        <p14:creationId xmlns:p14="http://schemas.microsoft.com/office/powerpoint/2010/main" val="3827531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515618" y="1609345"/>
            <a:ext cx="3777017" cy="689719"/>
          </a:xfrm>
        </p:spPr>
        <p:txBody>
          <a:bodyPr anchor="b" anchorCtr="0"/>
          <a:lstStyle>
            <a:lvl1pPr>
              <a:buNone/>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95300" y="4123136"/>
            <a:ext cx="8915400" cy="768911"/>
          </a:xfrm>
          <a:prstGeom prst="rect">
            <a:avLst/>
          </a:prstGeom>
        </p:spPr>
        <p:txBody>
          <a:bodyPr lIns="0" tIns="0" rIns="0" bIns="0"/>
          <a:lstStyle>
            <a:lvl1pPr>
              <a:defRPr sz="2800" b="1" baseline="0">
                <a:solidFill>
                  <a:schemeClr val="tx1"/>
                </a:solidFill>
              </a:defRPr>
            </a:lvl1pPr>
          </a:lstStyle>
          <a:p>
            <a:r>
              <a:rPr lang="en-US" dirty="0" smtClean="0"/>
              <a:t>APAC Benefits Strategy Survey Webinar</a:t>
            </a:r>
            <a:endParaRPr lang="en-US" dirty="0"/>
          </a:p>
        </p:txBody>
      </p:sp>
      <p:sp>
        <p:nvSpPr>
          <p:cNvPr id="11" name="Subtitle 10"/>
          <p:cNvSpPr>
            <a:spLocks noGrp="1" noChangeArrowheads="1"/>
          </p:cNvSpPr>
          <p:nvPr>
            <p:ph type="subTitle" idx="1" hasCustomPrompt="1"/>
          </p:nvPr>
        </p:nvSpPr>
        <p:spPr>
          <a:xfrm>
            <a:off x="495300" y="5067300"/>
            <a:ext cx="89154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smtClean="0"/>
              <a:t>Date</a:t>
            </a:r>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519695" y="6080753"/>
            <a:ext cx="885375" cy="57513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8" t="38" r="9866" b="10148"/>
          <a:stretch/>
        </p:blipFill>
        <p:spPr>
          <a:xfrm>
            <a:off x="491068" y="431800"/>
            <a:ext cx="8932332" cy="3437467"/>
          </a:xfrm>
          <a:prstGeom prst="rect">
            <a:avLst/>
          </a:prstGeom>
        </p:spPr>
      </p:pic>
    </p:spTree>
    <p:extLst>
      <p:ext uri="{BB962C8B-B14F-4D97-AF65-F5344CB8AC3E}">
        <p14:creationId xmlns:p14="http://schemas.microsoft.com/office/powerpoint/2010/main" val="40367389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95300" y="2743069"/>
            <a:ext cx="89154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Section Divider: title copy 28 </a:t>
            </a:r>
            <a:r>
              <a:rPr lang="en-US" dirty="0" err="1" smtClean="0"/>
              <a:t>pt</a:t>
            </a:r>
            <a:r>
              <a:rPr lang="en-US" dirty="0" smtClean="0"/>
              <a:t> Arial Bold, 0.9 line spacing, image is 2.25×9.75″ @300 dpi</a:t>
            </a:r>
            <a:endParaRPr lang="en-US" dirty="0"/>
          </a:p>
        </p:txBody>
      </p:sp>
      <p:sp>
        <p:nvSpPr>
          <p:cNvPr id="7" name="Rectangle 17"/>
          <p:cNvSpPr>
            <a:spLocks noGrp="1" noChangeArrowheads="1"/>
          </p:cNvSpPr>
          <p:nvPr>
            <p:ph type="subTitle" idx="1" hasCustomPrompt="1"/>
          </p:nvPr>
        </p:nvSpPr>
        <p:spPr>
          <a:xfrm>
            <a:off x="495300" y="3809868"/>
            <a:ext cx="8906711"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smtClean="0">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951" y="413767"/>
            <a:ext cx="8909770" cy="2227442"/>
          </a:xfrm>
          <a:prstGeom prst="rect">
            <a:avLst/>
          </a:prstGeom>
        </p:spPr>
      </p:pic>
    </p:spTree>
    <p:extLst>
      <p:ext uri="{BB962C8B-B14F-4D97-AF65-F5344CB8AC3E}">
        <p14:creationId xmlns:p14="http://schemas.microsoft.com/office/powerpoint/2010/main" val="6398655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95300" y="2743069"/>
            <a:ext cx="89154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Sub–Section Divider: title copy 28 </a:t>
            </a:r>
            <a:r>
              <a:rPr lang="en-US" dirty="0" err="1" smtClean="0"/>
              <a:t>pt</a:t>
            </a:r>
            <a:r>
              <a:rPr lang="en-US" dirty="0" smtClean="0"/>
              <a:t> Arial Bold, 0.9 line spacing, image is 2.25×9″ @300 dpi</a:t>
            </a:r>
            <a:endParaRPr lang="en-US" dirty="0"/>
          </a:p>
        </p:txBody>
      </p:sp>
      <p:sp>
        <p:nvSpPr>
          <p:cNvPr id="7" name="Rectangle 17"/>
          <p:cNvSpPr>
            <a:spLocks noGrp="1" noChangeArrowheads="1"/>
          </p:cNvSpPr>
          <p:nvPr>
            <p:ph type="subTitle" idx="1" hasCustomPrompt="1"/>
          </p:nvPr>
        </p:nvSpPr>
        <p:spPr>
          <a:xfrm>
            <a:off x="495300" y="3809868"/>
            <a:ext cx="8906711"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endParaRPr lang="en-US" dirty="0" smtClean="0">
              <a:solidFill>
                <a:schemeClr val="tx1"/>
              </a:solidFill>
            </a:endParaRPr>
          </a:p>
        </p:txBody>
      </p:sp>
      <p:sp>
        <p:nvSpPr>
          <p:cNvPr id="2" name="Rectangle 1"/>
          <p:cNvSpPr/>
          <p:nvPr userDrawn="1"/>
        </p:nvSpPr>
        <p:spPr bwMode="white">
          <a:xfrm>
            <a:off x="495300" y="830317"/>
            <a:ext cx="89154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40173144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4588"/>
            <a:ext cx="8915400" cy="4951412"/>
          </a:xfrm>
          <a:prstGeom prst="rect">
            <a:avLst/>
          </a:prstGeom>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2908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4588"/>
            <a:ext cx="8915400" cy="4951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563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217714"/>
          </a:xfrm>
          <a:prstGeom prst="rect">
            <a:avLst/>
          </a:prstGeo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495300" y="561976"/>
            <a:ext cx="8915400" cy="219075"/>
          </a:xfrm>
          <a:prstGeom prst="rect">
            <a:avLst/>
          </a:prstGeom>
        </p:spPr>
        <p:txBody>
          <a:bodyPr/>
          <a:lstStyle>
            <a:lvl1pPr>
              <a:buNone/>
              <a:defRPr sz="1600">
                <a:solidFill>
                  <a:schemeClr val="tx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495300" y="1144589"/>
            <a:ext cx="8915400" cy="4783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24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44588"/>
            <a:ext cx="8915400" cy="4951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6" name="TextBox 5"/>
          <p:cNvSpPr txBox="1"/>
          <p:nvPr userDrawn="1"/>
        </p:nvSpPr>
        <p:spPr>
          <a:xfrm rot="20147015">
            <a:off x="1129501" y="1988677"/>
            <a:ext cx="7277171" cy="2646878"/>
          </a:xfrm>
          <a:prstGeom prst="rect">
            <a:avLst/>
          </a:prstGeom>
          <a:noFill/>
        </p:spPr>
        <p:txBody>
          <a:bodyPr wrap="square" rtlCol="0">
            <a:spAutoFit/>
          </a:bodyPr>
          <a:lstStyle/>
          <a:p>
            <a:pPr algn="ctr"/>
            <a:r>
              <a:rPr lang="en-US" sz="16600" b="1" dirty="0" smtClean="0">
                <a:solidFill>
                  <a:srgbClr val="C9CAC8"/>
                </a:solidFill>
              </a:rPr>
              <a:t>Draft</a:t>
            </a:r>
            <a:endParaRPr lang="en-US" b="1" dirty="0">
              <a:solidFill>
                <a:srgbClr val="C9CAC8"/>
              </a:solidFill>
            </a:endParaRPr>
          </a:p>
        </p:txBody>
      </p:sp>
    </p:spTree>
    <p:extLst>
      <p:ext uri="{BB962C8B-B14F-4D97-AF65-F5344CB8AC3E}">
        <p14:creationId xmlns:p14="http://schemas.microsoft.com/office/powerpoint/2010/main" val="169171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4588"/>
            <a:ext cx="8915400" cy="4951412"/>
          </a:xfrm>
          <a:prstGeom prst="rect">
            <a:avLst/>
          </a:prstGeo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388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4588"/>
            <a:ext cx="8915400" cy="316350"/>
          </a:xfrm>
          <a:prstGeom prst="rect">
            <a:avLst/>
          </a:prstGeo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1351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95300" y="2743069"/>
            <a:ext cx="89154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Sub–Section Divider: title copy 28 </a:t>
            </a:r>
            <a:r>
              <a:rPr lang="en-US" dirty="0" err="1" smtClean="0"/>
              <a:t>pt</a:t>
            </a:r>
            <a:r>
              <a:rPr lang="en-US" dirty="0" smtClean="0"/>
              <a:t> Arial Bold, 0.9 line spacing, image is 2.25×9″ @300 dpi</a:t>
            </a:r>
            <a:endParaRPr lang="en-US" dirty="0"/>
          </a:p>
        </p:txBody>
      </p:sp>
      <p:sp>
        <p:nvSpPr>
          <p:cNvPr id="7" name="Rectangle 17"/>
          <p:cNvSpPr>
            <a:spLocks noGrp="1" noChangeArrowheads="1"/>
          </p:cNvSpPr>
          <p:nvPr>
            <p:ph type="subTitle" idx="1" hasCustomPrompt="1"/>
          </p:nvPr>
        </p:nvSpPr>
        <p:spPr>
          <a:xfrm>
            <a:off x="495300" y="3809868"/>
            <a:ext cx="8906711"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endParaRPr lang="en-US" dirty="0" smtClean="0">
              <a:solidFill>
                <a:schemeClr val="tx1"/>
              </a:solidFill>
            </a:endParaRPr>
          </a:p>
        </p:txBody>
      </p:sp>
      <p:sp>
        <p:nvSpPr>
          <p:cNvPr id="2" name="Rectangle 1"/>
          <p:cNvSpPr/>
          <p:nvPr userDrawn="1"/>
        </p:nvSpPr>
        <p:spPr bwMode="white">
          <a:xfrm>
            <a:off x="495300" y="830317"/>
            <a:ext cx="89154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67972056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144588"/>
            <a:ext cx="4375150" cy="4951412"/>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144588"/>
            <a:ext cx="4375150" cy="4951412"/>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985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144588"/>
            <a:ext cx="4375150" cy="4951412"/>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839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5035550" y="1144588"/>
            <a:ext cx="4375150" cy="4951412"/>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171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a:prstGeom prst="rect">
            <a:avLst/>
          </a:prstGeo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143224"/>
            <a:ext cx="4378590" cy="444277"/>
          </a:xfrm>
          <a:prstGeom prst="rect">
            <a:avLst/>
          </a:prstGeo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22174"/>
            <a:ext cx="4378590" cy="3951288"/>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17220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a:prstGeom prst="rect">
            <a:avLst/>
          </a:prstGeo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143224"/>
            <a:ext cx="4378590" cy="444277"/>
          </a:xfrm>
          <a:prstGeom prst="rect">
            <a:avLst/>
          </a:prstGeo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22174"/>
            <a:ext cx="4378590" cy="3951288"/>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71791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a:prstGeom prst="rect">
            <a:avLst/>
          </a:prstGeo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23371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032111" y="1143224"/>
            <a:ext cx="4378590" cy="444277"/>
          </a:xfrm>
          <a:prstGeom prst="rect">
            <a:avLst/>
          </a:prstGeo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22174"/>
            <a:ext cx="4378590" cy="3951288"/>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873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754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00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3429000"/>
            <a:ext cx="8915400" cy="2667000"/>
          </a:xfrm>
          <a:prstGeom prst="rect">
            <a:avLst/>
          </a:prstGeom>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41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515618" y="1609345"/>
            <a:ext cx="3777017" cy="689719"/>
          </a:xfrm>
          <a:prstGeom prst="rect">
            <a:avLst/>
          </a:prstGeom>
        </p:spPr>
        <p:txBody>
          <a:bodyPr anchor="b" anchorCtr="0"/>
          <a:lstStyle>
            <a:lvl1pPr>
              <a:buNone/>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45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217714"/>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495300" y="561976"/>
            <a:ext cx="8915400" cy="219075"/>
          </a:xfrm>
        </p:spPr>
        <p:txBody>
          <a:bodyPr/>
          <a:lstStyle>
            <a:lvl1pPr>
              <a:buNone/>
              <a:defRPr sz="1600">
                <a:solidFill>
                  <a:schemeClr val="tx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495300" y="1144589"/>
            <a:ext cx="8915400" cy="478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rot="20147015">
            <a:off x="1129501" y="1988677"/>
            <a:ext cx="7277171" cy="2646878"/>
          </a:xfrm>
          <a:prstGeom prst="rect">
            <a:avLst/>
          </a:prstGeom>
          <a:noFill/>
        </p:spPr>
        <p:txBody>
          <a:bodyPr wrap="square" rtlCol="0">
            <a:spAutoFit/>
          </a:bodyPr>
          <a:lstStyle/>
          <a:p>
            <a:pPr algn="ctr"/>
            <a:r>
              <a:rPr lang="en-US" sz="16600" b="1" dirty="0" smtClean="0">
                <a:solidFill>
                  <a:srgbClr val="C9CAC8"/>
                </a:solidFill>
              </a:rPr>
              <a:t>Draft</a:t>
            </a:r>
            <a:endParaRPr lang="en-US" b="1" dirty="0">
              <a:solidFill>
                <a:srgbClr val="C9CAC8"/>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4588"/>
            <a:ext cx="8915400" cy="4951412"/>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4588"/>
            <a:ext cx="8915400" cy="31635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336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5.w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304800"/>
            <a:ext cx="89154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95300" y="1144588"/>
            <a:ext cx="89154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Line 10"/>
          <p:cNvSpPr>
            <a:spLocks noChangeShapeType="1"/>
          </p:cNvSpPr>
          <p:nvPr/>
        </p:nvSpPr>
        <p:spPr bwMode="auto">
          <a:xfrm>
            <a:off x="495300" y="914400"/>
            <a:ext cx="8915400" cy="1588"/>
          </a:xfrm>
          <a:prstGeom prst="line">
            <a:avLst/>
          </a:prstGeom>
          <a:noFill/>
          <a:ln w="9525">
            <a:solidFill>
              <a:schemeClr val="bg2"/>
            </a:solidFill>
            <a:round/>
            <a:headEnd/>
            <a:tailEnd/>
          </a:ln>
        </p:spPr>
        <p:txBody>
          <a:bodyPr wrap="none" anchor="ctr"/>
          <a:lstStyle/>
          <a:p>
            <a:endParaRPr lang="en-US"/>
          </a:p>
        </p:txBody>
      </p:sp>
      <p:sp>
        <p:nvSpPr>
          <p:cNvPr id="8" name="TextBox 7"/>
          <p:cNvSpPr txBox="1"/>
          <p:nvPr/>
        </p:nvSpPr>
        <p:spPr>
          <a:xfrm>
            <a:off x="495300" y="6544057"/>
            <a:ext cx="6537960" cy="107722"/>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00" b="0" noProof="0" dirty="0" smtClean="0">
                <a:solidFill>
                  <a:schemeClr val="tx1"/>
                </a:solidFill>
              </a:rPr>
              <a:t> Health &amp; Benefits | APAC Benefits Strategy Survey Webinar</a:t>
            </a:r>
            <a:endParaRPr lang="en-GB" sz="700" b="0" noProof="0" dirty="0" smtClean="0">
              <a:solidFill>
                <a:schemeClr val="tx1"/>
              </a:solidFill>
            </a:endParaRPr>
          </a:p>
        </p:txBody>
      </p:sp>
      <p:sp>
        <p:nvSpPr>
          <p:cNvPr id="9" name="TextBox 8"/>
          <p:cNvSpPr txBox="1"/>
          <p:nvPr/>
        </p:nvSpPr>
        <p:spPr>
          <a:xfrm>
            <a:off x="6934200" y="6527416"/>
            <a:ext cx="38310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smtClean="0">
              <a:solidFill>
                <a:schemeClr val="bg2"/>
              </a:solidFill>
            </a:endParaRPr>
          </a:p>
        </p:txBody>
      </p:sp>
      <p:pic>
        <p:nvPicPr>
          <p:cNvPr id="2" name="Picture 1"/>
          <p:cNvPicPr>
            <a:picLocks/>
          </p:cNvPicPr>
          <p:nvPr userDrawn="1"/>
        </p:nvPicPr>
        <p:blipFill>
          <a:blip r:embed="rId22" cstate="print">
            <a:extLst>
              <a:ext uri="{28A0092B-C50C-407E-A947-70E740481C1C}">
                <a14:useLocalDpi xmlns:a14="http://schemas.microsoft.com/office/drawing/2010/main" val="0"/>
              </a:ext>
            </a:extLst>
          </a:blip>
          <a:stretch>
            <a:fillRect/>
          </a:stretch>
        </p:blipFill>
        <p:spPr>
          <a:xfrm>
            <a:off x="8519695" y="6080753"/>
            <a:ext cx="885375" cy="57513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80" r:id="rId4"/>
    <p:sldLayoutId id="2147483701" r:id="rId5"/>
    <p:sldLayoutId id="2147483681" r:id="rId6"/>
    <p:sldLayoutId id="2147483682" r:id="rId7"/>
    <p:sldLayoutId id="2147483683" r:id="rId8"/>
    <p:sldLayoutId id="2147483702" r:id="rId9"/>
    <p:sldLayoutId id="2147483685" r:id="rId10"/>
    <p:sldLayoutId id="2147483708" r:id="rId11"/>
    <p:sldLayoutId id="2147483704" r:id="rId12"/>
    <p:sldLayoutId id="2147483705" r:id="rId13"/>
    <p:sldLayoutId id="2147483707" r:id="rId14"/>
    <p:sldLayoutId id="2147483686" r:id="rId15"/>
    <p:sldLayoutId id="2147483706" r:id="rId16"/>
    <p:sldLayoutId id="2147483687" r:id="rId17"/>
    <p:sldLayoutId id="2147483688" r:id="rId18"/>
    <p:sldLayoutId id="2147483693" r:id="rId19"/>
    <p:sldLayoutId id="2147483695" r:id="rId20"/>
  </p:sldLayoutIdLst>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2">
            <a:extLst>
              <a:ext uri="{28A0092B-C50C-407E-A947-70E740481C1C}">
                <a14:useLocalDpi xmlns:a14="http://schemas.microsoft.com/office/drawing/2010/main" val="0"/>
              </a:ext>
            </a:extLst>
          </a:blip>
          <a:srcRect l="3378"/>
          <a:stretch/>
        </p:blipFill>
        <p:spPr>
          <a:xfrm>
            <a:off x="-28575" y="0"/>
            <a:ext cx="9934575" cy="6858000"/>
          </a:xfrm>
          <a:prstGeom prst="rect">
            <a:avLst/>
          </a:prstGeom>
        </p:spPr>
      </p:pic>
      <p:sp>
        <p:nvSpPr>
          <p:cNvPr id="8" name="TextBox 7"/>
          <p:cNvSpPr txBox="1"/>
          <p:nvPr/>
        </p:nvSpPr>
        <p:spPr>
          <a:xfrm>
            <a:off x="495300" y="6544057"/>
            <a:ext cx="6537960" cy="107722"/>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00" b="1" noProof="0" dirty="0" smtClean="0">
                <a:solidFill>
                  <a:schemeClr val="tx1"/>
                </a:solidFill>
              </a:rPr>
              <a:t> Health &amp; Benefits | APAC Benefits Strategy Survey Webinar</a:t>
            </a:r>
            <a:endParaRPr lang="en-GB" sz="700" b="0" noProof="0" dirty="0" smtClean="0">
              <a:solidFill>
                <a:schemeClr val="tx1"/>
              </a:solidFill>
            </a:endParaRPr>
          </a:p>
        </p:txBody>
      </p:sp>
      <p:sp>
        <p:nvSpPr>
          <p:cNvPr id="9" name="TextBox 8"/>
          <p:cNvSpPr txBox="1"/>
          <p:nvPr/>
        </p:nvSpPr>
        <p:spPr>
          <a:xfrm>
            <a:off x="6934200" y="6527416"/>
            <a:ext cx="38310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smtClean="0">
              <a:solidFill>
                <a:schemeClr val="bg2"/>
              </a:solidFill>
            </a:endParaRPr>
          </a:p>
        </p:txBody>
      </p:sp>
      <p:pic>
        <p:nvPicPr>
          <p:cNvPr id="11" name="Picture 1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505825" y="6067028"/>
            <a:ext cx="898526" cy="589359"/>
          </a:xfrm>
          <a:prstGeom prst="rect">
            <a:avLst/>
          </a:prstGeom>
        </p:spPr>
      </p:pic>
    </p:spTree>
    <p:extLst>
      <p:ext uri="{BB962C8B-B14F-4D97-AF65-F5344CB8AC3E}">
        <p14:creationId xmlns:p14="http://schemas.microsoft.com/office/powerpoint/2010/main" val="32461881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APAC Benefits Strategy </a:t>
            </a:r>
            <a:r>
              <a:rPr lang="en-US" dirty="0" smtClean="0"/>
              <a:t>Study </a:t>
            </a:r>
            <a:r>
              <a:rPr lang="en-US" dirty="0"/>
              <a:t>Webinar</a:t>
            </a:r>
          </a:p>
        </p:txBody>
      </p:sp>
    </p:spTree>
    <p:extLst>
      <p:ext uri="{BB962C8B-B14F-4D97-AF65-F5344CB8AC3E}">
        <p14:creationId xmlns:p14="http://schemas.microsoft.com/office/powerpoint/2010/main" val="42909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Focus Areas (Future one to three years) </a:t>
            </a:r>
          </a:p>
        </p:txBody>
      </p:sp>
      <p:pic>
        <p:nvPicPr>
          <p:cNvPr id="4" name="Picture 2" descr="G:\ARS Regional\H&amp;B\Marketing\Surveys\2016_APAC Benefits Survey\Ppt Deck\17040 APAC Benefits Study Report_v2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83" t="20352" r="3889" b="17180"/>
          <a:stretch/>
        </p:blipFill>
        <p:spPr bwMode="auto">
          <a:xfrm>
            <a:off x="269002" y="1093940"/>
            <a:ext cx="5058772" cy="38382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33976" y="1156722"/>
            <a:ext cx="5063069" cy="1374735"/>
          </a:xfrm>
          <a:prstGeom prst="rect">
            <a:avLst/>
          </a:prstGeom>
        </p:spPr>
        <p:txBody>
          <a:bodyPr wrap="square">
            <a:spAutoFit/>
          </a:bodyPr>
          <a:lstStyle/>
          <a:p>
            <a:pPr marL="228600" indent="-228600" eaLnBrk="1" hangingPunct="1">
              <a:spcBef>
                <a:spcPts val="400"/>
              </a:spcBef>
              <a:buClr>
                <a:schemeClr val="tx1"/>
              </a:buClr>
              <a:buFont typeface="Wingdings" pitchFamily="2" charset="2"/>
              <a:buChar char="§"/>
            </a:pPr>
            <a:r>
              <a:rPr lang="en-US" sz="1400" dirty="0">
                <a:latin typeface="+mn-lt"/>
                <a:ea typeface="+mn-ea"/>
              </a:rPr>
              <a:t>Improve Employee Engagement</a:t>
            </a:r>
          </a:p>
          <a:p>
            <a:pPr marL="228600" indent="-228600" eaLnBrk="1" hangingPunct="1">
              <a:spcBef>
                <a:spcPts val="400"/>
              </a:spcBef>
              <a:buClr>
                <a:schemeClr val="tx1"/>
              </a:buClr>
              <a:buFont typeface="Wingdings" pitchFamily="2" charset="2"/>
              <a:buChar char="§"/>
            </a:pPr>
            <a:r>
              <a:rPr lang="en-US" sz="1400" dirty="0">
                <a:latin typeface="+mn-lt"/>
                <a:ea typeface="+mn-ea"/>
              </a:rPr>
              <a:t>Explore Benefits that Meet Employee Needs</a:t>
            </a:r>
          </a:p>
          <a:p>
            <a:pPr marL="228600" indent="-228600" eaLnBrk="1" hangingPunct="1">
              <a:spcBef>
                <a:spcPts val="400"/>
              </a:spcBef>
              <a:buClr>
                <a:schemeClr val="tx1"/>
              </a:buClr>
              <a:buFont typeface="Wingdings" pitchFamily="2" charset="2"/>
              <a:buChar char="§"/>
            </a:pPr>
            <a:r>
              <a:rPr lang="en-US" sz="1400" dirty="0">
                <a:latin typeface="+mn-lt"/>
                <a:ea typeface="+mn-ea"/>
              </a:rPr>
              <a:t>Improve Employee Health and Financial Wellbeing</a:t>
            </a:r>
          </a:p>
          <a:p>
            <a:pPr marL="228600" indent="-228600" eaLnBrk="1" hangingPunct="1">
              <a:spcBef>
                <a:spcPts val="400"/>
              </a:spcBef>
              <a:buClr>
                <a:schemeClr val="tx1"/>
              </a:buClr>
              <a:buFont typeface="Wingdings" pitchFamily="2" charset="2"/>
              <a:buChar char="§"/>
            </a:pPr>
            <a:r>
              <a:rPr lang="en-US" sz="1400" dirty="0">
                <a:latin typeface="+mn-lt"/>
                <a:ea typeface="+mn-ea"/>
              </a:rPr>
              <a:t>Partner on Innovative Solutions</a:t>
            </a:r>
          </a:p>
          <a:p>
            <a:pPr marL="228600" indent="-228600" eaLnBrk="1" hangingPunct="1">
              <a:spcBef>
                <a:spcPts val="400"/>
              </a:spcBef>
              <a:buClr>
                <a:schemeClr val="tx1"/>
              </a:buClr>
              <a:buFont typeface="Wingdings" pitchFamily="2" charset="2"/>
              <a:buChar char="§"/>
            </a:pPr>
            <a:endParaRPr lang="en-US" sz="1400" dirty="0">
              <a:latin typeface="+mn-lt"/>
              <a:ea typeface="+mn-ea"/>
            </a:endParaRPr>
          </a:p>
        </p:txBody>
      </p:sp>
      <p:grpSp>
        <p:nvGrpSpPr>
          <p:cNvPr id="9" name="Group 8"/>
          <p:cNvGrpSpPr/>
          <p:nvPr/>
        </p:nvGrpSpPr>
        <p:grpSpPr>
          <a:xfrm>
            <a:off x="6975784" y="3094477"/>
            <a:ext cx="2434916" cy="2806618"/>
            <a:chOff x="627291" y="3180202"/>
            <a:chExt cx="2434916" cy="2806618"/>
          </a:xfrm>
          <a:blipFill dpi="0" rotWithShape="1">
            <a:blip r:embed="rId4"/>
            <a:srcRect/>
            <a:stretch>
              <a:fillRect l="-22000" t="-9000" r="-7000"/>
            </a:stretch>
          </a:blipFill>
        </p:grpSpPr>
        <p:sp>
          <p:nvSpPr>
            <p:cNvPr id="10"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1"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2"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3"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4"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spTree>
    <p:extLst>
      <p:ext uri="{BB962C8B-B14F-4D97-AF65-F5344CB8AC3E}">
        <p14:creationId xmlns:p14="http://schemas.microsoft.com/office/powerpoint/2010/main" val="19929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RS Regional\H&amp;B\Marketing\Surveys\2016_APAC Benefits Survey\Webinar\PNGV3\for PNG Nan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68" t="20193" r="3683" b="18547"/>
          <a:stretch/>
        </p:blipFill>
        <p:spPr bwMode="auto">
          <a:xfrm>
            <a:off x="223520" y="1271914"/>
            <a:ext cx="9489440" cy="44363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latin typeface="Arial" panose="020B0604020202020204" pitchFamily="34" charset="0"/>
              </a:rPr>
              <a:t>Benefits </a:t>
            </a:r>
            <a:r>
              <a:rPr lang="en-GB" dirty="0">
                <a:latin typeface="Arial" panose="020B0604020202020204" pitchFamily="34" charset="0"/>
              </a:rPr>
              <a:t>Information Access</a:t>
            </a:r>
            <a:endParaRPr lang="en-US" dirty="0"/>
          </a:p>
        </p:txBody>
      </p:sp>
    </p:spTree>
    <p:extLst>
      <p:ext uri="{BB962C8B-B14F-4D97-AF65-F5344CB8AC3E}">
        <p14:creationId xmlns:p14="http://schemas.microsoft.com/office/powerpoint/2010/main" val="27134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Information Received</a:t>
            </a:r>
          </a:p>
        </p:txBody>
      </p:sp>
      <p:grpSp>
        <p:nvGrpSpPr>
          <p:cNvPr id="7" name="Group 6"/>
          <p:cNvGrpSpPr/>
          <p:nvPr/>
        </p:nvGrpSpPr>
        <p:grpSpPr>
          <a:xfrm>
            <a:off x="6975784" y="3094477"/>
            <a:ext cx="2434916" cy="2806618"/>
            <a:chOff x="627291" y="3180202"/>
            <a:chExt cx="2434916" cy="2806618"/>
          </a:xfrm>
          <a:blipFill dpi="0" rotWithShape="1">
            <a:blip r:embed="rId3"/>
            <a:srcRect/>
            <a:stretch>
              <a:fillRect l="-22000" t="-9000" r="-7000"/>
            </a:stretch>
          </a:blipFill>
        </p:grpSpPr>
        <p:sp>
          <p:nvSpPr>
            <p:cNvPr id="8"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9"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0"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1"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2"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sp>
        <p:nvSpPr>
          <p:cNvPr id="3" name="Rectangle 2"/>
          <p:cNvSpPr/>
          <p:nvPr/>
        </p:nvSpPr>
        <p:spPr>
          <a:xfrm>
            <a:off x="6010747" y="1081954"/>
            <a:ext cx="3505200" cy="1487587"/>
          </a:xfrm>
          <a:prstGeom prst="rect">
            <a:avLst/>
          </a:prstGeom>
        </p:spPr>
        <p:txBody>
          <a:bodyPr wrap="square">
            <a:spAutoFit/>
          </a:bodyPr>
          <a:lstStyle/>
          <a:p>
            <a:pPr marL="228600" indent="-228600" eaLnBrk="1" hangingPunct="1">
              <a:spcBef>
                <a:spcPts val="400"/>
              </a:spcBef>
              <a:buClr>
                <a:schemeClr val="tx1"/>
              </a:buClr>
              <a:buFont typeface="Wingdings" pitchFamily="2" charset="2"/>
              <a:buChar char="§"/>
            </a:pPr>
            <a:r>
              <a:rPr lang="en-US" sz="1400" dirty="0">
                <a:latin typeface="+mn-lt"/>
                <a:ea typeface="+mn-ea"/>
              </a:rPr>
              <a:t>75% Satisfied with Quality of Information Received</a:t>
            </a:r>
          </a:p>
          <a:p>
            <a:pPr marL="228600" indent="-228600" eaLnBrk="1" hangingPunct="1">
              <a:spcBef>
                <a:spcPts val="400"/>
              </a:spcBef>
              <a:buClr>
                <a:schemeClr val="tx1"/>
              </a:buClr>
              <a:buFont typeface="Wingdings" pitchFamily="2" charset="2"/>
              <a:buChar char="§"/>
            </a:pPr>
            <a:r>
              <a:rPr lang="en-US" sz="1400" dirty="0">
                <a:latin typeface="+mn-lt"/>
                <a:ea typeface="+mn-ea"/>
              </a:rPr>
              <a:t>Higher on Information Received by Third Party Vendors</a:t>
            </a:r>
          </a:p>
          <a:p>
            <a:pPr marL="228600" indent="-228600" eaLnBrk="1" hangingPunct="1">
              <a:spcBef>
                <a:spcPts val="400"/>
              </a:spcBef>
              <a:buClr>
                <a:schemeClr val="tx1"/>
              </a:buClr>
              <a:buFont typeface="Wingdings" pitchFamily="2" charset="2"/>
              <a:buChar char="§"/>
            </a:pPr>
            <a:r>
              <a:rPr lang="en-US" sz="1400" dirty="0">
                <a:latin typeface="+mn-lt"/>
                <a:ea typeface="+mn-ea"/>
              </a:rPr>
              <a:t>Leverage Vendor Expertise to Provide More Insights</a:t>
            </a:r>
          </a:p>
        </p:txBody>
      </p:sp>
      <p:pic>
        <p:nvPicPr>
          <p:cNvPr id="7170" name="Picture 2" descr="G:\ARS Regional\H&amp;B\Marketing\Surveys\2016_APAC Benefits Survey\Webinar\PNGV3\for PNG Nan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93" t="22904" r="26453" b="22784"/>
          <a:stretch/>
        </p:blipFill>
        <p:spPr bwMode="auto">
          <a:xfrm>
            <a:off x="134983" y="1225467"/>
            <a:ext cx="5845629" cy="488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4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Expertise and Vendors </a:t>
            </a:r>
          </a:p>
        </p:txBody>
      </p:sp>
      <p:pic>
        <p:nvPicPr>
          <p:cNvPr id="4" name="Picture 2" descr="G:\ARS Regional\H&amp;B\Marketing\Surveys\2016_APAC Benefits Survey\Webinar\PNGV3\for PNG Nan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0" t="28858" r="7311" b="18068"/>
          <a:stretch/>
        </p:blipFill>
        <p:spPr bwMode="auto">
          <a:xfrm>
            <a:off x="132080" y="1354705"/>
            <a:ext cx="9482531" cy="390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0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Organisations should look out </a:t>
            </a:r>
            <a:r>
              <a:rPr lang="en-GB" dirty="0" smtClean="0"/>
              <a:t>for:</a:t>
            </a:r>
            <a:endParaRPr lang="en-US" dirty="0"/>
          </a:p>
        </p:txBody>
      </p:sp>
      <p:sp>
        <p:nvSpPr>
          <p:cNvPr id="5" name="Freeform 18"/>
          <p:cNvSpPr>
            <a:spLocks noChangeAspect="1"/>
          </p:cNvSpPr>
          <p:nvPr/>
        </p:nvSpPr>
        <p:spPr bwMode="auto">
          <a:xfrm>
            <a:off x="3760543" y="1602926"/>
            <a:ext cx="1845065" cy="213343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5EB6E4"/>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GB" sz="1600" b="1" dirty="0">
                <a:solidFill>
                  <a:schemeClr val="bg1"/>
                </a:solidFill>
              </a:rPr>
              <a:t>Clear Technology Roadmap</a:t>
            </a:r>
          </a:p>
        </p:txBody>
      </p:sp>
      <p:sp>
        <p:nvSpPr>
          <p:cNvPr id="6" name="Freeform 18"/>
          <p:cNvSpPr>
            <a:spLocks noChangeAspect="1"/>
          </p:cNvSpPr>
          <p:nvPr/>
        </p:nvSpPr>
        <p:spPr bwMode="auto">
          <a:xfrm>
            <a:off x="5807591" y="1602926"/>
            <a:ext cx="1845065" cy="213343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GB" sz="1600" b="1" dirty="0">
                <a:solidFill>
                  <a:schemeClr val="bg1"/>
                </a:solidFill>
              </a:rPr>
              <a:t>“Best in Class”</a:t>
            </a:r>
          </a:p>
          <a:p>
            <a:pPr lvl="0" algn="ctr"/>
            <a:r>
              <a:rPr lang="en-GB" sz="1600" b="1" dirty="0">
                <a:solidFill>
                  <a:schemeClr val="bg1"/>
                </a:solidFill>
              </a:rPr>
              <a:t>Client </a:t>
            </a:r>
            <a:r>
              <a:rPr lang="en-GB" sz="1600" b="1" dirty="0" smtClean="0">
                <a:solidFill>
                  <a:schemeClr val="bg1"/>
                </a:solidFill>
              </a:rPr>
              <a:t>Servicing</a:t>
            </a:r>
            <a:endParaRPr lang="en-GB" sz="1600" b="1" dirty="0">
              <a:solidFill>
                <a:schemeClr val="bg1"/>
              </a:solidFill>
            </a:endParaRPr>
          </a:p>
        </p:txBody>
      </p:sp>
      <p:sp>
        <p:nvSpPr>
          <p:cNvPr id="7" name="Freeform 18"/>
          <p:cNvSpPr>
            <a:spLocks noChangeAspect="1"/>
          </p:cNvSpPr>
          <p:nvPr/>
        </p:nvSpPr>
        <p:spPr bwMode="auto">
          <a:xfrm>
            <a:off x="1721244" y="1602926"/>
            <a:ext cx="1845065" cy="213343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5EB6E4"/>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Proven Admin SLAs</a:t>
            </a:r>
          </a:p>
        </p:txBody>
      </p:sp>
      <p:sp>
        <p:nvSpPr>
          <p:cNvPr id="8" name="Freeform 18"/>
          <p:cNvSpPr>
            <a:spLocks noChangeAspect="1"/>
          </p:cNvSpPr>
          <p:nvPr/>
        </p:nvSpPr>
        <p:spPr bwMode="auto">
          <a:xfrm>
            <a:off x="2716924" y="3352639"/>
            <a:ext cx="1845065" cy="213343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Product Innovation</a:t>
            </a:r>
          </a:p>
        </p:txBody>
      </p:sp>
      <p:sp>
        <p:nvSpPr>
          <p:cNvPr id="9" name="Freeform 18"/>
          <p:cNvSpPr>
            <a:spLocks noChangeAspect="1"/>
          </p:cNvSpPr>
          <p:nvPr/>
        </p:nvSpPr>
        <p:spPr bwMode="auto">
          <a:xfrm>
            <a:off x="4774324" y="3352639"/>
            <a:ext cx="1845065" cy="213343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5EB6E4"/>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Scalable</a:t>
            </a:r>
          </a:p>
        </p:txBody>
      </p:sp>
      <p:sp>
        <p:nvSpPr>
          <p:cNvPr id="10" name="Freeform 18"/>
          <p:cNvSpPr>
            <a:spLocks noChangeAspect="1"/>
          </p:cNvSpPr>
          <p:nvPr/>
        </p:nvSpPr>
        <p:spPr bwMode="auto">
          <a:xfrm>
            <a:off x="6831724" y="3352639"/>
            <a:ext cx="1845065" cy="213343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Annual Reviews</a:t>
            </a:r>
          </a:p>
        </p:txBody>
      </p:sp>
    </p:spTree>
    <p:extLst>
      <p:ext uri="{BB962C8B-B14F-4D97-AF65-F5344CB8AC3E}">
        <p14:creationId xmlns:p14="http://schemas.microsoft.com/office/powerpoint/2010/main" val="336465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Wellness</a:t>
            </a:r>
          </a:p>
        </p:txBody>
      </p:sp>
      <p:sp>
        <p:nvSpPr>
          <p:cNvPr id="3" name="Rectangle 2"/>
          <p:cNvSpPr/>
          <p:nvPr/>
        </p:nvSpPr>
        <p:spPr>
          <a:xfrm>
            <a:off x="5120064" y="1132836"/>
            <a:ext cx="4547811" cy="1272143"/>
          </a:xfrm>
          <a:prstGeom prst="rect">
            <a:avLst/>
          </a:prstGeom>
        </p:spPr>
        <p:txBody>
          <a:bodyPr wrap="square">
            <a:spAutoFit/>
          </a:bodyPr>
          <a:lstStyle/>
          <a:p>
            <a:pPr marL="228600" indent="-228600" eaLnBrk="1" hangingPunct="1">
              <a:spcBef>
                <a:spcPts val="400"/>
              </a:spcBef>
              <a:buClr>
                <a:schemeClr val="tx1"/>
              </a:buClr>
              <a:buFont typeface="Wingdings" pitchFamily="2" charset="2"/>
              <a:buChar char="§"/>
            </a:pPr>
            <a:r>
              <a:rPr lang="en-US" sz="1400" dirty="0">
                <a:latin typeface="+mn-lt"/>
                <a:ea typeface="+mn-ea"/>
              </a:rPr>
              <a:t>Lifestyle, Physical and Stress /Mental Health as Current and Future Pressing Issues</a:t>
            </a:r>
          </a:p>
          <a:p>
            <a:pPr marL="228600" indent="-228600" eaLnBrk="1" hangingPunct="1">
              <a:spcBef>
                <a:spcPts val="400"/>
              </a:spcBef>
              <a:buClr>
                <a:schemeClr val="tx1"/>
              </a:buClr>
              <a:buFont typeface="Wingdings" pitchFamily="2" charset="2"/>
              <a:buChar char="§"/>
            </a:pPr>
            <a:r>
              <a:rPr lang="en-US" sz="1400" dirty="0">
                <a:latin typeface="+mn-lt"/>
                <a:ea typeface="+mn-ea"/>
              </a:rPr>
              <a:t>Consistent with Programmes Currently in Place</a:t>
            </a:r>
          </a:p>
          <a:p>
            <a:pPr marL="228600" indent="-228600" eaLnBrk="1" hangingPunct="1">
              <a:spcBef>
                <a:spcPts val="400"/>
              </a:spcBef>
              <a:buClr>
                <a:schemeClr val="tx1"/>
              </a:buClr>
              <a:buFont typeface="Wingdings" pitchFamily="2" charset="2"/>
              <a:buChar char="§"/>
            </a:pPr>
            <a:r>
              <a:rPr lang="en-US" sz="1400" dirty="0">
                <a:latin typeface="+mn-lt"/>
                <a:ea typeface="+mn-ea"/>
              </a:rPr>
              <a:t>Ageing and Financial Health are Future Emerging Issues</a:t>
            </a:r>
          </a:p>
        </p:txBody>
      </p:sp>
      <p:grpSp>
        <p:nvGrpSpPr>
          <p:cNvPr id="10" name="Group 9"/>
          <p:cNvGrpSpPr/>
          <p:nvPr/>
        </p:nvGrpSpPr>
        <p:grpSpPr>
          <a:xfrm>
            <a:off x="6975784" y="3094477"/>
            <a:ext cx="2434916" cy="2806618"/>
            <a:chOff x="627291" y="3180202"/>
            <a:chExt cx="2434916" cy="2806618"/>
          </a:xfrm>
          <a:blipFill dpi="0" rotWithShape="1">
            <a:blip r:embed="rId3"/>
            <a:srcRect/>
            <a:stretch>
              <a:fillRect l="-22000" t="-9000" r="-7000"/>
            </a:stretch>
          </a:blipFill>
        </p:grpSpPr>
        <p:sp>
          <p:nvSpPr>
            <p:cNvPr id="11"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2"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3"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4"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5"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pic>
        <p:nvPicPr>
          <p:cNvPr id="16" name="Picture 2" descr="G:\ARS Regional\H&amp;B\Marketing\Surveys\2016_APAC Benefits Survey\Webinar\PNGV3\for PNG Nan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48" t="29166" r="50000" b="29801"/>
          <a:stretch/>
        </p:blipFill>
        <p:spPr bwMode="auto">
          <a:xfrm>
            <a:off x="285400" y="980885"/>
            <a:ext cx="4717003" cy="29776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G:\ARS Regional\H&amp;B\Marketing\Surveys\2016_APAC Benefits Survey\Webinar\PNGV3\for PNG Nan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394" t="30834" r="1397" b="29801"/>
          <a:stretch/>
        </p:blipFill>
        <p:spPr bwMode="auto">
          <a:xfrm>
            <a:off x="-18446" y="3688079"/>
            <a:ext cx="5149606" cy="279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Method Today</a:t>
            </a:r>
          </a:p>
        </p:txBody>
      </p:sp>
      <p:sp>
        <p:nvSpPr>
          <p:cNvPr id="7" name="Freeform 18"/>
          <p:cNvSpPr>
            <a:spLocks noChangeAspect="1"/>
          </p:cNvSpPr>
          <p:nvPr/>
        </p:nvSpPr>
        <p:spPr bwMode="auto">
          <a:xfrm>
            <a:off x="7970540" y="1328074"/>
            <a:ext cx="1440160" cy="166524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noFill/>
          <a:ln w="19050">
            <a:solidFill>
              <a:srgbClr val="5EB6E4"/>
            </a:solidFill>
            <a:round/>
            <a:headEnd/>
            <a:tailEnd/>
          </a:ln>
        </p:spPr>
        <p:txBody>
          <a:bodyPr vert="horz" wrap="square" lIns="91440" tIns="45720" rIns="91440" bIns="45720" numCol="1" anchor="ctr" anchorCtr="0" compatLnSpc="1">
            <a:prstTxWarp prst="textNoShape">
              <a:avLst/>
            </a:prstTxWarp>
          </a:bodyPr>
          <a:lstStyle/>
          <a:p>
            <a:pPr lvl="0" algn="ctr"/>
            <a:r>
              <a:rPr lang="en-GB" sz="1400" b="1" dirty="0">
                <a:solidFill>
                  <a:srgbClr val="5EB6E4"/>
                </a:solidFill>
                <a:latin typeface="+mn-lt"/>
              </a:rPr>
              <a:t>Funded by Various Parties</a:t>
            </a:r>
          </a:p>
        </p:txBody>
      </p:sp>
      <p:sp>
        <p:nvSpPr>
          <p:cNvPr id="8" name="Freeform 18"/>
          <p:cNvSpPr>
            <a:spLocks noChangeAspect="1"/>
          </p:cNvSpPr>
          <p:nvPr/>
        </p:nvSpPr>
        <p:spPr bwMode="auto">
          <a:xfrm>
            <a:off x="7228467" y="2659281"/>
            <a:ext cx="1440160" cy="1665249"/>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noFill/>
          <a:ln w="19050">
            <a:solidFill>
              <a:srgbClr val="6E267B"/>
            </a:solidFill>
            <a:round/>
            <a:headEnd/>
            <a:tailEnd/>
          </a:ln>
        </p:spPr>
        <p:txBody>
          <a:bodyPr vert="horz" wrap="square" lIns="91440" tIns="45720" rIns="91440" bIns="45720" numCol="1" anchor="ctr" anchorCtr="0" compatLnSpc="1">
            <a:prstTxWarp prst="textNoShape">
              <a:avLst/>
            </a:prstTxWarp>
          </a:bodyPr>
          <a:lstStyle/>
          <a:p>
            <a:pPr algn="ctr"/>
            <a:r>
              <a:rPr lang="en-GB" sz="1400" b="1" dirty="0">
                <a:solidFill>
                  <a:srgbClr val="6E267B"/>
                </a:solidFill>
                <a:latin typeface="+mn-lt"/>
              </a:rPr>
              <a:t>Employer Funding Expected to Reduce</a:t>
            </a:r>
          </a:p>
        </p:txBody>
      </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901"/>
          <a:stretch/>
        </p:blipFill>
        <p:spPr bwMode="auto">
          <a:xfrm>
            <a:off x="386080" y="1303804"/>
            <a:ext cx="6597912" cy="455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2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Success Measures</a:t>
            </a:r>
          </a:p>
        </p:txBody>
      </p:sp>
      <p:sp>
        <p:nvSpPr>
          <p:cNvPr id="15" name="Freeform 18"/>
          <p:cNvSpPr>
            <a:spLocks noChangeAspect="1"/>
          </p:cNvSpPr>
          <p:nvPr/>
        </p:nvSpPr>
        <p:spPr bwMode="auto">
          <a:xfrm>
            <a:off x="2222501" y="4775559"/>
            <a:ext cx="1337500" cy="154654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5EB6E4"/>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sz="1400" dirty="0">
                <a:solidFill>
                  <a:schemeClr val="bg1"/>
                </a:solidFill>
              </a:rPr>
              <a:t>Alignment with Business and Workforce Strategy</a:t>
            </a:r>
          </a:p>
        </p:txBody>
      </p:sp>
      <p:sp>
        <p:nvSpPr>
          <p:cNvPr id="16" name="Freeform 18"/>
          <p:cNvSpPr>
            <a:spLocks noChangeAspect="1"/>
          </p:cNvSpPr>
          <p:nvPr/>
        </p:nvSpPr>
        <p:spPr bwMode="auto">
          <a:xfrm>
            <a:off x="3633885" y="4775555"/>
            <a:ext cx="1395313" cy="1613393"/>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GB" sz="1400" dirty="0">
                <a:solidFill>
                  <a:schemeClr val="bg1"/>
                </a:solidFill>
              </a:rPr>
              <a:t>Compliance with Local Regulations</a:t>
            </a:r>
          </a:p>
        </p:txBody>
      </p:sp>
      <p:sp>
        <p:nvSpPr>
          <p:cNvPr id="17" name="Freeform 18"/>
          <p:cNvSpPr>
            <a:spLocks noChangeAspect="1"/>
          </p:cNvSpPr>
          <p:nvPr/>
        </p:nvSpPr>
        <p:spPr bwMode="auto">
          <a:xfrm>
            <a:off x="5151449" y="4808546"/>
            <a:ext cx="1338249" cy="1547410"/>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5EB6E4"/>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400" dirty="0">
                <a:solidFill>
                  <a:schemeClr val="bg1"/>
                </a:solidFill>
              </a:rPr>
              <a:t>Employee Engagement Impact</a:t>
            </a:r>
          </a:p>
        </p:txBody>
      </p:sp>
      <p:sp>
        <p:nvSpPr>
          <p:cNvPr id="18" name="Freeform 18"/>
          <p:cNvSpPr>
            <a:spLocks noChangeAspect="1"/>
          </p:cNvSpPr>
          <p:nvPr/>
        </p:nvSpPr>
        <p:spPr bwMode="auto">
          <a:xfrm>
            <a:off x="6616698" y="4775559"/>
            <a:ext cx="1366777" cy="1580397"/>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9525">
            <a:noFill/>
            <a:round/>
            <a:headEnd/>
            <a:tailEnd/>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rPr>
              <a:t>Employee </a:t>
            </a:r>
            <a:r>
              <a:rPr lang="en-US" sz="1400" dirty="0" smtClean="0">
                <a:solidFill>
                  <a:schemeClr val="bg1"/>
                </a:solidFill>
              </a:rPr>
              <a:t>Understanding and </a:t>
            </a:r>
            <a:r>
              <a:rPr lang="en-US" sz="1400" dirty="0">
                <a:solidFill>
                  <a:schemeClr val="bg1"/>
                </a:solidFill>
              </a:rPr>
              <a:t>Perceived Value</a:t>
            </a:r>
          </a:p>
        </p:txBody>
      </p:sp>
      <p:pic>
        <p:nvPicPr>
          <p:cNvPr id="11266" name="Picture 2" descr="G:\ARS Regional\H&amp;B\Marketing\Surveys\2016_APAC Benefits Survey\Webinar\PNGV3\for PNG Nan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3" t="23687" r="4573" b="27572"/>
          <a:stretch/>
        </p:blipFill>
        <p:spPr bwMode="auto">
          <a:xfrm>
            <a:off x="426720" y="1099173"/>
            <a:ext cx="9052560" cy="353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on Performance</a:t>
            </a:r>
          </a:p>
        </p:txBody>
      </p:sp>
      <p:pic>
        <p:nvPicPr>
          <p:cNvPr id="4" name="Picture 2" descr="G:\ARS Regional\H&amp;B\Marketing\Surveys\2016_APAC Benefits Survey\Ppt Deck\17040 APAC Benefits Study Report_v212.png"/>
          <p:cNvPicPr>
            <a:picLocks noChangeAspect="1" noChangeArrowheads="1"/>
          </p:cNvPicPr>
          <p:nvPr/>
        </p:nvPicPr>
        <p:blipFill rotWithShape="1">
          <a:blip r:embed="rId3">
            <a:extLst>
              <a:ext uri="{28A0092B-C50C-407E-A947-70E740481C1C}">
                <a14:useLocalDpi xmlns:a14="http://schemas.microsoft.com/office/drawing/2010/main" val="0"/>
              </a:ext>
            </a:extLst>
          </a:blip>
          <a:srcRect l="6651" t="21115" r="47756" b="37438"/>
          <a:stretch/>
        </p:blipFill>
        <p:spPr bwMode="auto">
          <a:xfrm>
            <a:off x="495301" y="1127278"/>
            <a:ext cx="4648200" cy="29885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43500" y="1054856"/>
            <a:ext cx="4953000" cy="1856919"/>
          </a:xfrm>
          <a:prstGeom prst="rect">
            <a:avLst/>
          </a:prstGeom>
        </p:spPr>
        <p:txBody>
          <a:bodyPr>
            <a:spAutoFit/>
          </a:bodyPr>
          <a:lstStyle/>
          <a:p>
            <a:pPr eaLnBrk="1" hangingPunct="1">
              <a:spcBef>
                <a:spcPts val="400"/>
              </a:spcBef>
              <a:buClr>
                <a:schemeClr val="tx1"/>
              </a:buClr>
            </a:pPr>
            <a:r>
              <a:rPr lang="en-US" sz="1400" dirty="0">
                <a:latin typeface="+mn-lt"/>
                <a:ea typeface="+mn-ea"/>
              </a:rPr>
              <a:t>Opportunities</a:t>
            </a:r>
          </a:p>
          <a:p>
            <a:pPr marL="228600" indent="-228600" eaLnBrk="1" hangingPunct="1">
              <a:spcBef>
                <a:spcPts val="400"/>
              </a:spcBef>
              <a:buClr>
                <a:schemeClr val="tx1"/>
              </a:buClr>
              <a:buFont typeface="Wingdings" pitchFamily="2" charset="2"/>
              <a:buChar char="§"/>
            </a:pPr>
            <a:r>
              <a:rPr lang="en-US" sz="1400" dirty="0">
                <a:latin typeface="+mn-lt"/>
                <a:ea typeface="+mn-ea"/>
              </a:rPr>
              <a:t>Best Practice Annual Reviews</a:t>
            </a:r>
          </a:p>
          <a:p>
            <a:pPr marL="228600" indent="-228600" eaLnBrk="1" hangingPunct="1">
              <a:spcBef>
                <a:spcPts val="400"/>
              </a:spcBef>
              <a:buClr>
                <a:schemeClr val="tx1"/>
              </a:buClr>
              <a:buFont typeface="Wingdings" pitchFamily="2" charset="2"/>
              <a:buChar char="§"/>
            </a:pPr>
            <a:r>
              <a:rPr lang="en-US" sz="1400" dirty="0">
                <a:latin typeface="+mn-lt"/>
                <a:ea typeface="+mn-ea"/>
              </a:rPr>
              <a:t>Obtain Feedback From Broad Set Of Stakeholders</a:t>
            </a:r>
          </a:p>
          <a:p>
            <a:pPr marL="228600" indent="-228600" eaLnBrk="1" hangingPunct="1">
              <a:spcBef>
                <a:spcPts val="400"/>
              </a:spcBef>
              <a:buClr>
                <a:schemeClr val="tx1"/>
              </a:buClr>
              <a:buFont typeface="Wingdings" pitchFamily="2" charset="2"/>
              <a:buChar char="§"/>
            </a:pPr>
            <a:r>
              <a:rPr lang="en-US" sz="1400" dirty="0">
                <a:latin typeface="+mn-lt"/>
                <a:ea typeface="+mn-ea"/>
              </a:rPr>
              <a:t>Obtain Regular Employee Feedback</a:t>
            </a:r>
          </a:p>
          <a:p>
            <a:pPr marL="228600" indent="-228600" eaLnBrk="1" hangingPunct="1">
              <a:spcBef>
                <a:spcPts val="400"/>
              </a:spcBef>
              <a:buClr>
                <a:schemeClr val="tx1"/>
              </a:buClr>
              <a:buFont typeface="Wingdings" pitchFamily="2" charset="2"/>
              <a:buChar char="§"/>
            </a:pPr>
            <a:r>
              <a:rPr lang="en-US" sz="1400" dirty="0">
                <a:latin typeface="+mn-lt"/>
                <a:ea typeface="+mn-ea"/>
              </a:rPr>
              <a:t>Compliance Metrics as Mandatory</a:t>
            </a:r>
          </a:p>
          <a:p>
            <a:pPr marL="228600" indent="-228600" eaLnBrk="1" hangingPunct="1">
              <a:spcBef>
                <a:spcPts val="400"/>
              </a:spcBef>
              <a:buClr>
                <a:schemeClr val="tx1"/>
              </a:buClr>
              <a:buFont typeface="Wingdings" pitchFamily="2" charset="2"/>
              <a:buChar char="§"/>
            </a:pPr>
            <a:r>
              <a:rPr lang="en-US" sz="1400" dirty="0">
                <a:latin typeface="+mn-lt"/>
                <a:ea typeface="+mn-ea"/>
              </a:rPr>
              <a:t>Select Vendors and Adopt Technologies to Capture Success Measures</a:t>
            </a:r>
          </a:p>
        </p:txBody>
      </p:sp>
      <p:grpSp>
        <p:nvGrpSpPr>
          <p:cNvPr id="6" name="Group 5"/>
          <p:cNvGrpSpPr/>
          <p:nvPr/>
        </p:nvGrpSpPr>
        <p:grpSpPr>
          <a:xfrm>
            <a:off x="6975784" y="3094477"/>
            <a:ext cx="2434916" cy="2806618"/>
            <a:chOff x="627291" y="3180202"/>
            <a:chExt cx="2434916" cy="2806618"/>
          </a:xfrm>
          <a:blipFill dpi="0" rotWithShape="1">
            <a:blip r:embed="rId4"/>
            <a:srcRect/>
            <a:stretch>
              <a:fillRect l="-22000" t="-9000" r="-7000"/>
            </a:stretch>
          </a:blipFill>
        </p:grpSpPr>
        <p:sp>
          <p:nvSpPr>
            <p:cNvPr id="7"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8"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9"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0"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1"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spTree>
    <p:extLst>
      <p:ext uri="{BB962C8B-B14F-4D97-AF65-F5344CB8AC3E}">
        <p14:creationId xmlns:p14="http://schemas.microsoft.com/office/powerpoint/2010/main" val="28569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Interactive </a:t>
            </a:r>
            <a:r>
              <a:rPr lang="en-US" dirty="0"/>
              <a:t>Session</a:t>
            </a:r>
          </a:p>
        </p:txBody>
      </p:sp>
      <p:grpSp>
        <p:nvGrpSpPr>
          <p:cNvPr id="9" name="Group 8"/>
          <p:cNvGrpSpPr/>
          <p:nvPr/>
        </p:nvGrpSpPr>
        <p:grpSpPr>
          <a:xfrm>
            <a:off x="7191375" y="3154230"/>
            <a:ext cx="1655689" cy="2239965"/>
            <a:chOff x="10325743" y="4467365"/>
            <a:chExt cx="1207371" cy="1633440"/>
          </a:xfrm>
        </p:grpSpPr>
        <p:sp>
          <p:nvSpPr>
            <p:cNvPr id="6" name="Freeform 18"/>
            <p:cNvSpPr>
              <a:spLocks noChangeAspect="1"/>
            </p:cNvSpPr>
            <p:nvPr/>
          </p:nvSpPr>
          <p:spPr bwMode="auto">
            <a:xfrm>
              <a:off x="10325743" y="5191014"/>
              <a:ext cx="786816" cy="909791"/>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5" name="Freeform 18"/>
            <p:cNvSpPr>
              <a:spLocks noChangeAspect="1"/>
            </p:cNvSpPr>
            <p:nvPr/>
          </p:nvSpPr>
          <p:spPr bwMode="auto">
            <a:xfrm>
              <a:off x="10746298" y="4467365"/>
              <a:ext cx="786816" cy="909791"/>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noFill/>
            <a:ln w="19050">
              <a:solidFill>
                <a:srgbClr val="5EB6E4"/>
              </a:solid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pic>
          <p:nvPicPr>
            <p:cNvPr id="8" name="Picture 7"/>
            <p:cNvPicPr>
              <a:picLocks noChangeAspect="1"/>
            </p:cNvPicPr>
            <p:nvPr/>
          </p:nvPicPr>
          <p:blipFill>
            <a:blip r:embed="rId3"/>
            <a:stretch>
              <a:fillRect/>
            </a:stretch>
          </p:blipFill>
          <p:spPr>
            <a:xfrm>
              <a:off x="10462408" y="5415256"/>
              <a:ext cx="537299" cy="446670"/>
            </a:xfrm>
            <a:prstGeom prst="rect">
              <a:avLst/>
            </a:prstGeom>
          </p:spPr>
        </p:pic>
      </p:grpSp>
    </p:spTree>
    <p:extLst>
      <p:ext uri="{BB962C8B-B14F-4D97-AF65-F5344CB8AC3E}">
        <p14:creationId xmlns:p14="http://schemas.microsoft.com/office/powerpoint/2010/main" val="30562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t>Introduction</a:t>
            </a:r>
            <a:endParaRPr lang="en-US" dirty="0"/>
          </a:p>
        </p:txBody>
      </p:sp>
      <p:sp>
        <p:nvSpPr>
          <p:cNvPr id="103427" name="Rectangle 3"/>
          <p:cNvSpPr>
            <a:spLocks noGrp="1" noChangeArrowheads="1"/>
          </p:cNvSpPr>
          <p:nvPr>
            <p:ph idx="1"/>
          </p:nvPr>
        </p:nvSpPr>
        <p:spPr>
          <a:xfrm>
            <a:off x="1744911" y="1144588"/>
            <a:ext cx="3751014" cy="1052347"/>
          </a:xfrm>
        </p:spPr>
        <p:txBody>
          <a:bodyPr/>
          <a:lstStyle/>
          <a:p>
            <a:pPr>
              <a:lnSpc>
                <a:spcPct val="125000"/>
              </a:lnSpc>
            </a:pPr>
            <a:r>
              <a:rPr lang="en-US" sz="1200" b="1" dirty="0" smtClean="0"/>
              <a:t>Ken Wong</a:t>
            </a:r>
            <a:r>
              <a:rPr lang="en-US" sz="1200" dirty="0" smtClean="0"/>
              <a:t/>
            </a:r>
            <a:br>
              <a:rPr lang="en-US" sz="1200" dirty="0" smtClean="0"/>
            </a:br>
            <a:r>
              <a:rPr lang="en-US" sz="1200" dirty="0" smtClean="0"/>
              <a:t>Principal and Actuary</a:t>
            </a:r>
            <a:br>
              <a:rPr lang="en-US" sz="1200" dirty="0" smtClean="0"/>
            </a:br>
            <a:r>
              <a:rPr lang="en-US" sz="1200" dirty="0" smtClean="0"/>
              <a:t>Aon </a:t>
            </a:r>
            <a:br>
              <a:rPr lang="en-US" sz="1200" dirty="0" smtClean="0"/>
            </a:br>
            <a:r>
              <a:rPr lang="en-US" sz="1200" u="sng" dirty="0">
                <a:solidFill>
                  <a:srgbClr val="E11B22"/>
                </a:solidFill>
              </a:rPr>
              <a:t>ken.wong.2@aonhewitt.com</a:t>
            </a:r>
          </a:p>
          <a:p>
            <a:pPr marL="0" indent="0">
              <a:lnSpc>
                <a:spcPct val="125000"/>
              </a:lnSpc>
              <a:buFont typeface="Wingdings" pitchFamily="2" charset="2"/>
              <a:buNone/>
            </a:pPr>
            <a:endParaRPr lang="en-US" sz="1200" u="sng" dirty="0"/>
          </a:p>
          <a:p>
            <a:pPr marL="0" indent="0">
              <a:lnSpc>
                <a:spcPct val="125000"/>
              </a:lnSpc>
              <a:buNone/>
            </a:pPr>
            <a:endParaRPr lang="en-US" sz="1200" u="sng" dirty="0">
              <a:solidFill>
                <a:srgbClr val="0083A9"/>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953" t="9990" r="5667" b="22075"/>
          <a:stretch/>
        </p:blipFill>
        <p:spPr>
          <a:xfrm>
            <a:off x="495301" y="2390480"/>
            <a:ext cx="872105" cy="910022"/>
          </a:xfrm>
          <a:prstGeom prst="rect">
            <a:avLst/>
          </a:prstGeom>
          <a:ln>
            <a:no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871" t="-5378" r="-3901" b="-394"/>
          <a:stretch/>
        </p:blipFill>
        <p:spPr>
          <a:xfrm>
            <a:off x="495301" y="1152979"/>
            <a:ext cx="872105" cy="910022"/>
          </a:xfrm>
          <a:prstGeom prst="rect">
            <a:avLst/>
          </a:prstGeom>
          <a:ln>
            <a:noFill/>
          </a:ln>
        </p:spPr>
      </p:pic>
      <p:grpSp>
        <p:nvGrpSpPr>
          <p:cNvPr id="6" name="Group 5"/>
          <p:cNvGrpSpPr/>
          <p:nvPr/>
        </p:nvGrpSpPr>
        <p:grpSpPr>
          <a:xfrm>
            <a:off x="6975784" y="3094477"/>
            <a:ext cx="2434916" cy="2806618"/>
            <a:chOff x="627291" y="3180202"/>
            <a:chExt cx="2434916" cy="2806618"/>
          </a:xfrm>
          <a:blipFill dpi="0" rotWithShape="1">
            <a:blip r:embed="rId5"/>
            <a:srcRect/>
            <a:stretch>
              <a:fillRect l="-22000" t="-9000" r="-7000"/>
            </a:stretch>
          </a:blipFill>
        </p:grpSpPr>
        <p:sp>
          <p:nvSpPr>
            <p:cNvPr id="7"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8"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9"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0"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1"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sp>
        <p:nvSpPr>
          <p:cNvPr id="4" name="Rectangle 3"/>
          <p:cNvSpPr/>
          <p:nvPr/>
        </p:nvSpPr>
        <p:spPr>
          <a:xfrm>
            <a:off x="1652415" y="2390480"/>
            <a:ext cx="2729580" cy="1015663"/>
          </a:xfrm>
          <a:prstGeom prst="rect">
            <a:avLst/>
          </a:prstGeom>
        </p:spPr>
        <p:txBody>
          <a:bodyPr wrap="square">
            <a:spAutoFit/>
          </a:bodyPr>
          <a:lstStyle/>
          <a:p>
            <a:pPr>
              <a:lnSpc>
                <a:spcPct val="125000"/>
              </a:lnSpc>
            </a:pPr>
            <a:r>
              <a:rPr lang="en-US" sz="1200" b="1" dirty="0"/>
              <a:t>Rice </a:t>
            </a:r>
            <a:r>
              <a:rPr lang="en-US" sz="1200" b="1" dirty="0" err="1"/>
              <a:t>Loh</a:t>
            </a:r>
            <a:r>
              <a:rPr lang="en-US" sz="1200" dirty="0"/>
              <a:t/>
            </a:r>
            <a:br>
              <a:rPr lang="en-US" sz="1200" dirty="0"/>
            </a:br>
            <a:r>
              <a:rPr lang="en-US" sz="1200" dirty="0"/>
              <a:t>Principal and Actuary</a:t>
            </a:r>
          </a:p>
          <a:p>
            <a:pPr>
              <a:lnSpc>
                <a:spcPct val="125000"/>
              </a:lnSpc>
            </a:pPr>
            <a:r>
              <a:rPr lang="en-US" sz="1200" dirty="0"/>
              <a:t>Aon</a:t>
            </a:r>
            <a:br>
              <a:rPr lang="en-US" sz="1200" dirty="0"/>
            </a:br>
            <a:r>
              <a:rPr lang="en-US" sz="1200" u="sng" dirty="0">
                <a:solidFill>
                  <a:srgbClr val="E11B22"/>
                </a:solidFill>
              </a:rPr>
              <a:t>rice.loh@aonhewitt.com</a:t>
            </a:r>
          </a:p>
        </p:txBody>
      </p:sp>
    </p:spTree>
    <p:extLst>
      <p:ext uri="{BB962C8B-B14F-4D97-AF65-F5344CB8AC3E}">
        <p14:creationId xmlns:p14="http://schemas.microsoft.com/office/powerpoint/2010/main" val="7651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2017 ASEAN Employee Benefits Survey</a:t>
            </a:r>
            <a:endParaRPr lang="en-GB" dirty="0"/>
          </a:p>
        </p:txBody>
      </p:sp>
      <p:sp>
        <p:nvSpPr>
          <p:cNvPr id="3" name="Subtitle 2"/>
          <p:cNvSpPr>
            <a:spLocks noGrp="1"/>
          </p:cNvSpPr>
          <p:nvPr>
            <p:ph type="subTitle" idx="1"/>
          </p:nvPr>
        </p:nvSpPr>
        <p:spPr>
          <a:xfrm>
            <a:off x="495300" y="3809868"/>
            <a:ext cx="8906711" cy="2400657"/>
          </a:xfrm>
        </p:spPr>
        <p:txBody>
          <a:bodyPr/>
          <a:lstStyle/>
          <a:p>
            <a:r>
              <a:rPr lang="en-AU" dirty="0" smtClean="0"/>
              <a:t>Understand over 40 types of prevalent and emerging benefits in the market </a:t>
            </a:r>
          </a:p>
          <a:p>
            <a:r>
              <a:rPr lang="en-AU" dirty="0" smtClean="0"/>
              <a:t>Include detailed plan design features for different groups of employees</a:t>
            </a:r>
          </a:p>
          <a:p>
            <a:r>
              <a:rPr lang="en-AU" dirty="0" smtClean="0"/>
              <a:t>Hassle-free process –no questionnaire to fill out. </a:t>
            </a:r>
          </a:p>
          <a:p>
            <a:endParaRPr lang="en-GB" dirty="0" smtClean="0"/>
          </a:p>
          <a:p>
            <a:r>
              <a:rPr lang="en-GB" dirty="0" smtClean="0"/>
              <a:t>Cost: USD1,000 per country </a:t>
            </a:r>
          </a:p>
          <a:p>
            <a:r>
              <a:rPr lang="en-GB" dirty="0" smtClean="0"/>
              <a:t>Indonesia, Malaysia, Philippines, Singapore, Thailand, Vietnam</a:t>
            </a:r>
          </a:p>
          <a:p>
            <a:r>
              <a:rPr lang="en-GB" dirty="0" smtClean="0"/>
              <a:t>Deadline to participate: Jul 2017 </a:t>
            </a:r>
            <a:endParaRPr lang="en-GB" dirty="0"/>
          </a:p>
        </p:txBody>
      </p:sp>
    </p:spTree>
    <p:extLst>
      <p:ext uri="{BB962C8B-B14F-4D97-AF65-F5344CB8AC3E}">
        <p14:creationId xmlns:p14="http://schemas.microsoft.com/office/powerpoint/2010/main" val="243109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Thank you!</a:t>
            </a:r>
            <a:endParaRPr lang="en-GB" dirty="0"/>
          </a:p>
        </p:txBody>
      </p:sp>
      <p:sp>
        <p:nvSpPr>
          <p:cNvPr id="3" name="Subtitle 2"/>
          <p:cNvSpPr>
            <a:spLocks noGrp="1"/>
          </p:cNvSpPr>
          <p:nvPr>
            <p:ph type="subTitle" idx="1"/>
          </p:nvPr>
        </p:nvSpPr>
        <p:spPr>
          <a:xfrm>
            <a:off x="495300" y="3809868"/>
            <a:ext cx="8906711" cy="1261884"/>
          </a:xfrm>
        </p:spPr>
        <p:txBody>
          <a:bodyPr/>
          <a:lstStyle/>
          <a:p>
            <a:pPr marL="0" indent="0">
              <a:buNone/>
            </a:pPr>
            <a:r>
              <a:rPr lang="en-AU" dirty="0" smtClean="0"/>
              <a:t>Thank you for participating in the study and attending the webinar.</a:t>
            </a:r>
          </a:p>
          <a:p>
            <a:pPr marL="0" indent="0">
              <a:buNone/>
            </a:pPr>
            <a:endParaRPr lang="en-AU" dirty="0" smtClean="0"/>
          </a:p>
          <a:p>
            <a:pPr marL="0" indent="0">
              <a:buNone/>
            </a:pPr>
            <a:r>
              <a:rPr lang="en-AU" dirty="0" smtClean="0"/>
              <a:t>Do reach out to your Aon consultant for a customised consultation based on your country, industry and role.</a:t>
            </a:r>
            <a:endParaRPr lang="en-GB" dirty="0"/>
          </a:p>
        </p:txBody>
      </p:sp>
    </p:spTree>
    <p:extLst>
      <p:ext uri="{BB962C8B-B14F-4D97-AF65-F5344CB8AC3E}">
        <p14:creationId xmlns:p14="http://schemas.microsoft.com/office/powerpoint/2010/main" val="5736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Housekeeping</a:t>
            </a:r>
            <a:endParaRPr lang="en-GB" dirty="0"/>
          </a:p>
        </p:txBody>
      </p:sp>
      <p:sp>
        <p:nvSpPr>
          <p:cNvPr id="3" name="Content Placeholder 2"/>
          <p:cNvSpPr>
            <a:spLocks noGrp="1"/>
          </p:cNvSpPr>
          <p:nvPr>
            <p:ph idx="1"/>
          </p:nvPr>
        </p:nvSpPr>
        <p:spPr/>
        <p:txBody>
          <a:bodyPr/>
          <a:lstStyle/>
          <a:p>
            <a:pPr marL="342900" lvl="0" indent="-342900">
              <a:buFont typeface="Wingdings" panose="05000000000000000000" pitchFamily="2" charset="2"/>
              <a:buChar char="§"/>
            </a:pPr>
            <a:r>
              <a:rPr lang="en-US" sz="1600" dirty="0" smtClean="0"/>
              <a:t>Audio </a:t>
            </a:r>
            <a:r>
              <a:rPr lang="en-US" sz="1600" dirty="0"/>
              <a:t>broadcast is through the computer. Please be sure to increase the audio volume from your computer</a:t>
            </a:r>
            <a:endParaRPr lang="en-GB" sz="1600" dirty="0"/>
          </a:p>
          <a:p>
            <a:pPr marL="342900" lvl="0" indent="-342900">
              <a:buFont typeface="Wingdings" panose="05000000000000000000" pitchFamily="2" charset="2"/>
              <a:buChar char="§"/>
            </a:pPr>
            <a:r>
              <a:rPr lang="en-US" sz="1600" dirty="0"/>
              <a:t>Please submit questions at any time by typing them in the “Q&amp;A” text field and clicking “Send”</a:t>
            </a:r>
            <a:endParaRPr lang="en-GB" sz="1600" dirty="0"/>
          </a:p>
          <a:p>
            <a:pPr marL="342900" lvl="0" indent="-342900">
              <a:buFont typeface="Wingdings" panose="05000000000000000000" pitchFamily="2" charset="2"/>
              <a:buChar char="§"/>
            </a:pPr>
            <a:r>
              <a:rPr lang="en-US" sz="1600" dirty="0"/>
              <a:t>Please click on “Help” on the menu for technical assistance</a:t>
            </a:r>
            <a:endParaRPr lang="en-GB" sz="1600" dirty="0"/>
          </a:p>
          <a:p>
            <a:endParaRPr lang="en-GB" dirty="0"/>
          </a:p>
        </p:txBody>
      </p:sp>
    </p:spTree>
    <p:extLst>
      <p:ext uri="{BB962C8B-B14F-4D97-AF65-F5344CB8AC3E}">
        <p14:creationId xmlns:p14="http://schemas.microsoft.com/office/powerpoint/2010/main" val="4466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Background</a:t>
            </a:r>
          </a:p>
        </p:txBody>
      </p:sp>
      <p:sp>
        <p:nvSpPr>
          <p:cNvPr id="3" name="Content Placeholder 2"/>
          <p:cNvSpPr>
            <a:spLocks noGrp="1"/>
          </p:cNvSpPr>
          <p:nvPr>
            <p:ph idx="1"/>
          </p:nvPr>
        </p:nvSpPr>
        <p:spPr>
          <a:xfrm>
            <a:off x="4186106" y="1144588"/>
            <a:ext cx="5224593" cy="4951412"/>
          </a:xfrm>
        </p:spPr>
        <p:txBody>
          <a:bodyPr/>
          <a:lstStyle/>
          <a:p>
            <a:r>
              <a:rPr lang="en-US" dirty="0" smtClean="0"/>
              <a:t>60 percent </a:t>
            </a:r>
            <a:r>
              <a:rPr lang="en-US" dirty="0"/>
              <a:t>of organisations have established global benefits policies and </a:t>
            </a:r>
            <a:r>
              <a:rPr lang="en-US" dirty="0" smtClean="0"/>
              <a:t>guidelines</a:t>
            </a:r>
            <a:endParaRPr lang="en-US" dirty="0"/>
          </a:p>
          <a:p>
            <a:r>
              <a:rPr lang="en-US" spc="-20" dirty="0"/>
              <a:t>But only one in five respondents are confident their plans are </a:t>
            </a:r>
            <a:r>
              <a:rPr lang="en-US" spc="-20" dirty="0" smtClean="0"/>
              <a:t>aligned</a:t>
            </a:r>
            <a:endParaRPr lang="en-US" spc="-20" dirty="0"/>
          </a:p>
          <a:p>
            <a:r>
              <a:rPr lang="en-US" dirty="0"/>
              <a:t>Most cite:</a:t>
            </a:r>
          </a:p>
          <a:p>
            <a:pPr marL="457200" lvl="1"/>
            <a:r>
              <a:rPr lang="en-US" dirty="0"/>
              <a:t>Lack of available data</a:t>
            </a:r>
          </a:p>
          <a:p>
            <a:pPr marL="457200" lvl="1"/>
            <a:r>
              <a:rPr lang="en-US" dirty="0"/>
              <a:t>Lack of understanding of plan costs and risks</a:t>
            </a:r>
          </a:p>
          <a:p>
            <a:pPr marL="457200" lvl="1"/>
            <a:r>
              <a:rPr lang="en-US" dirty="0"/>
              <a:t>Resource constraints and lack of expertise</a:t>
            </a:r>
          </a:p>
          <a:p>
            <a:endParaRPr lang="en-US" sz="1300" dirty="0"/>
          </a:p>
          <a:p>
            <a:endParaRPr lang="en-US" sz="1300" dirty="0"/>
          </a:p>
        </p:txBody>
      </p:sp>
      <p:sp>
        <p:nvSpPr>
          <p:cNvPr id="5" name="Content Placeholder 2"/>
          <p:cNvSpPr txBox="1">
            <a:spLocks/>
          </p:cNvSpPr>
          <p:nvPr/>
        </p:nvSpPr>
        <p:spPr bwMode="auto">
          <a:xfrm>
            <a:off x="499521" y="1144588"/>
            <a:ext cx="3300692" cy="785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sz="1200" kern="0" dirty="0">
                <a:solidFill>
                  <a:srgbClr val="6E267B"/>
                </a:solidFill>
              </a:rPr>
              <a:t>This study was carried out over Q4 2016 and covered the following </a:t>
            </a:r>
            <a:r>
              <a:rPr lang="en-US" sz="1200" kern="0" dirty="0" smtClean="0">
                <a:solidFill>
                  <a:srgbClr val="6E267B"/>
                </a:solidFill>
              </a:rPr>
              <a:t>key benefits metrics</a:t>
            </a:r>
            <a:endParaRPr lang="en-US" sz="1200" kern="0" dirty="0">
              <a:solidFill>
                <a:srgbClr val="6E267B"/>
              </a:solidFill>
            </a:endParaRPr>
          </a:p>
          <a:p>
            <a:pPr marL="0" indent="0">
              <a:buNone/>
            </a:pPr>
            <a:r>
              <a:rPr lang="en-US" sz="1200" kern="0" dirty="0" smtClean="0">
                <a:solidFill>
                  <a:srgbClr val="6E267B"/>
                </a:solidFill>
                <a:latin typeface="Prelo Slab Light" panose="02000503040000020004" pitchFamily="50" charset="0"/>
              </a:rPr>
              <a:t> </a:t>
            </a:r>
            <a:r>
              <a:rPr lang="en-GB" sz="1200" kern="0" dirty="0">
                <a:solidFill>
                  <a:schemeClr val="bg1"/>
                </a:solidFill>
                <a:latin typeface="Prelo Slab Light" panose="02000503040000020004" pitchFamily="50" charset="0"/>
              </a:rPr>
              <a:t>benefit </a:t>
            </a:r>
            <a:r>
              <a:rPr lang="en-GB" sz="1200" kern="0" dirty="0" smtClean="0">
                <a:solidFill>
                  <a:schemeClr val="bg1"/>
                </a:solidFill>
                <a:latin typeface="Prelo Slab Light" panose="02000503040000020004" pitchFamily="50" charset="0"/>
              </a:rPr>
              <a:t>metric</a:t>
            </a:r>
            <a:r>
              <a:rPr lang="en-US" sz="1200" kern="0" dirty="0" smtClean="0">
                <a:solidFill>
                  <a:srgbClr val="6E267B"/>
                </a:solidFill>
                <a:latin typeface="Prelo Slab Light" panose="02000503040000020004" pitchFamily="50" charset="0"/>
              </a:rPr>
              <a:t> </a:t>
            </a:r>
            <a:endParaRPr lang="en-US" sz="1200" kern="0" dirty="0">
              <a:solidFill>
                <a:srgbClr val="6E267B"/>
              </a:solidFill>
              <a:latin typeface="Prelo Slab Light" panose="02000503040000020004" pitchFamily="50" charset="0"/>
            </a:endParaRPr>
          </a:p>
        </p:txBody>
      </p:sp>
      <p:grpSp>
        <p:nvGrpSpPr>
          <p:cNvPr id="13" name="Group 12"/>
          <p:cNvGrpSpPr/>
          <p:nvPr/>
        </p:nvGrpSpPr>
        <p:grpSpPr>
          <a:xfrm>
            <a:off x="6975784" y="3094477"/>
            <a:ext cx="2434916" cy="2806618"/>
            <a:chOff x="627291" y="3180202"/>
            <a:chExt cx="2434916" cy="2806618"/>
          </a:xfrm>
          <a:blipFill dpi="0" rotWithShape="1">
            <a:blip r:embed="rId3"/>
            <a:srcRect/>
            <a:stretch>
              <a:fillRect l="-22000" t="-9000" r="-7000"/>
            </a:stretch>
          </a:blipFill>
        </p:grpSpPr>
        <p:sp>
          <p:nvSpPr>
            <p:cNvPr id="14"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5"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6"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7"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8"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21" y="1677570"/>
            <a:ext cx="3751607" cy="357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0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Profile</a:t>
            </a:r>
          </a:p>
        </p:txBody>
      </p:sp>
      <p:sp>
        <p:nvSpPr>
          <p:cNvPr id="3" name="Content Placeholder 2"/>
          <p:cNvSpPr>
            <a:spLocks noGrp="1"/>
          </p:cNvSpPr>
          <p:nvPr>
            <p:ph idx="1"/>
          </p:nvPr>
        </p:nvSpPr>
        <p:spPr>
          <a:xfrm>
            <a:off x="4702813" y="1161175"/>
            <a:ext cx="4707887" cy="2081212"/>
          </a:xfrm>
        </p:spPr>
        <p:txBody>
          <a:bodyPr/>
          <a:lstStyle/>
          <a:p>
            <a:r>
              <a:rPr lang="en-US" dirty="0"/>
              <a:t>The largest study of its kind in </a:t>
            </a:r>
            <a:r>
              <a:rPr lang="en-US" dirty="0" smtClean="0"/>
              <a:t>APAC</a:t>
            </a:r>
            <a:endParaRPr lang="en-US" dirty="0"/>
          </a:p>
          <a:p>
            <a:r>
              <a:rPr lang="en-US" dirty="0"/>
              <a:t>Extensive geographic and industry </a:t>
            </a:r>
            <a:r>
              <a:rPr lang="en-US" dirty="0" smtClean="0"/>
              <a:t>spread</a:t>
            </a:r>
            <a:endParaRPr lang="en-US" dirty="0"/>
          </a:p>
          <a:p>
            <a:r>
              <a:rPr lang="en-US" dirty="0"/>
              <a:t>Both local and regional views </a:t>
            </a:r>
            <a:r>
              <a:rPr lang="en-US" dirty="0" smtClean="0"/>
              <a:t>represented</a:t>
            </a:r>
            <a:endParaRPr lang="en-US" dirty="0"/>
          </a:p>
          <a:p>
            <a:r>
              <a:rPr lang="en-US" dirty="0"/>
              <a:t>Participants highly influential within their organisation</a:t>
            </a:r>
          </a:p>
          <a:p>
            <a:endParaRPr lang="en-US" sz="1300" dirty="0"/>
          </a:p>
          <a:p>
            <a:endParaRPr lang="en-US" dirty="0"/>
          </a:p>
        </p:txBody>
      </p:sp>
      <p:grpSp>
        <p:nvGrpSpPr>
          <p:cNvPr id="17" name="Group 16"/>
          <p:cNvGrpSpPr/>
          <p:nvPr/>
        </p:nvGrpSpPr>
        <p:grpSpPr>
          <a:xfrm>
            <a:off x="6975784" y="3094477"/>
            <a:ext cx="2434916" cy="2806618"/>
            <a:chOff x="627291" y="3180202"/>
            <a:chExt cx="2434916" cy="2806618"/>
          </a:xfrm>
          <a:blipFill dpi="0" rotWithShape="1">
            <a:blip r:embed="rId3"/>
            <a:srcRect/>
            <a:stretch>
              <a:fillRect l="-22000" t="-9000" r="-7000"/>
            </a:stretch>
          </a:blipFill>
        </p:grpSpPr>
        <p:sp>
          <p:nvSpPr>
            <p:cNvPr id="5"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6"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7"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8"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9"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16" y="1043255"/>
            <a:ext cx="3263900" cy="487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00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Profile</a:t>
            </a:r>
          </a:p>
        </p:txBody>
      </p:sp>
      <p:grpSp>
        <p:nvGrpSpPr>
          <p:cNvPr id="6" name="Group 5"/>
          <p:cNvGrpSpPr/>
          <p:nvPr/>
        </p:nvGrpSpPr>
        <p:grpSpPr>
          <a:xfrm>
            <a:off x="6975784" y="3094477"/>
            <a:ext cx="2434916" cy="2806618"/>
            <a:chOff x="627291" y="3180202"/>
            <a:chExt cx="2434916" cy="2806618"/>
          </a:xfrm>
          <a:blipFill dpi="0" rotWithShape="1">
            <a:blip r:embed="rId3"/>
            <a:srcRect/>
            <a:stretch>
              <a:fillRect l="-22000" t="-9000" r="-7000"/>
            </a:stretch>
          </a:blipFill>
        </p:grpSpPr>
        <p:sp>
          <p:nvSpPr>
            <p:cNvPr id="7"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8"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9"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0"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1"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sp>
        <p:nvSpPr>
          <p:cNvPr id="3" name="Rectangle 2"/>
          <p:cNvSpPr/>
          <p:nvPr/>
        </p:nvSpPr>
        <p:spPr>
          <a:xfrm>
            <a:off x="6362700" y="1126065"/>
            <a:ext cx="3048000" cy="1856919"/>
          </a:xfrm>
          <a:prstGeom prst="rect">
            <a:avLst/>
          </a:prstGeom>
        </p:spPr>
        <p:txBody>
          <a:bodyPr wrap="square">
            <a:spAutoFit/>
          </a:bodyPr>
          <a:lstStyle/>
          <a:p>
            <a:pPr eaLnBrk="1" hangingPunct="1">
              <a:spcBef>
                <a:spcPts val="400"/>
              </a:spcBef>
              <a:buClr>
                <a:schemeClr val="tx1"/>
              </a:buClr>
            </a:pPr>
            <a:r>
              <a:rPr lang="en-US" sz="1400" dirty="0">
                <a:latin typeface="+mn-lt"/>
                <a:ea typeface="+mn-ea"/>
              </a:rPr>
              <a:t>APAC Benefit </a:t>
            </a:r>
            <a:r>
              <a:rPr lang="en-US" sz="1400" dirty="0" smtClean="0">
                <a:latin typeface="+mn-lt"/>
                <a:ea typeface="+mn-ea"/>
              </a:rPr>
              <a:t>Strategy Study </a:t>
            </a:r>
            <a:r>
              <a:rPr lang="en-US" sz="1400" dirty="0">
                <a:latin typeface="+mn-lt"/>
                <a:ea typeface="+mn-ea"/>
              </a:rPr>
              <a:t>– Interactive Tool </a:t>
            </a:r>
            <a:endParaRPr lang="en-US" sz="1400" dirty="0" smtClean="0">
              <a:latin typeface="+mn-lt"/>
              <a:ea typeface="+mn-ea"/>
            </a:endParaRPr>
          </a:p>
          <a:p>
            <a:pPr eaLnBrk="1" hangingPunct="1">
              <a:spcBef>
                <a:spcPts val="400"/>
              </a:spcBef>
              <a:buClr>
                <a:schemeClr val="tx1"/>
              </a:buClr>
            </a:pPr>
            <a:r>
              <a:rPr lang="en-US" sz="1400" dirty="0" smtClean="0">
                <a:latin typeface="+mn-lt"/>
                <a:ea typeface="+mn-ea"/>
              </a:rPr>
              <a:t>Detailed </a:t>
            </a:r>
            <a:r>
              <a:rPr lang="en-US" sz="1400" dirty="0">
                <a:latin typeface="+mn-lt"/>
                <a:ea typeface="+mn-ea"/>
              </a:rPr>
              <a:t>Results </a:t>
            </a:r>
            <a:r>
              <a:rPr lang="en-US" sz="1400" dirty="0" smtClean="0">
                <a:latin typeface="+mn-lt"/>
                <a:ea typeface="+mn-ea"/>
              </a:rPr>
              <a:t>by:</a:t>
            </a:r>
            <a:endParaRPr lang="en-US" sz="1400" dirty="0">
              <a:latin typeface="+mn-lt"/>
              <a:ea typeface="+mn-ea"/>
            </a:endParaRPr>
          </a:p>
          <a:p>
            <a:pPr marL="228600" indent="-228600" eaLnBrk="1" hangingPunct="1">
              <a:spcBef>
                <a:spcPts val="400"/>
              </a:spcBef>
              <a:buClr>
                <a:schemeClr val="tx1"/>
              </a:buClr>
              <a:buFont typeface="Wingdings" pitchFamily="2" charset="2"/>
              <a:buChar char="§"/>
            </a:pPr>
            <a:r>
              <a:rPr lang="en-US" sz="1400" dirty="0">
                <a:latin typeface="+mn-lt"/>
                <a:ea typeface="+mn-ea"/>
              </a:rPr>
              <a:t>Role</a:t>
            </a:r>
          </a:p>
          <a:p>
            <a:pPr marL="228600" indent="-228600" eaLnBrk="1" hangingPunct="1">
              <a:spcBef>
                <a:spcPts val="400"/>
              </a:spcBef>
              <a:buClr>
                <a:schemeClr val="tx1"/>
              </a:buClr>
              <a:buFont typeface="Wingdings" pitchFamily="2" charset="2"/>
              <a:buChar char="§"/>
            </a:pPr>
            <a:r>
              <a:rPr lang="en-US" sz="1400" dirty="0">
                <a:latin typeface="+mn-lt"/>
                <a:ea typeface="+mn-ea"/>
              </a:rPr>
              <a:t>Industry</a:t>
            </a:r>
          </a:p>
          <a:p>
            <a:pPr marL="228600" indent="-228600" eaLnBrk="1" hangingPunct="1">
              <a:spcBef>
                <a:spcPts val="400"/>
              </a:spcBef>
              <a:buClr>
                <a:schemeClr val="tx1"/>
              </a:buClr>
              <a:buFont typeface="Wingdings" pitchFamily="2" charset="2"/>
              <a:buChar char="§"/>
            </a:pPr>
            <a:r>
              <a:rPr lang="en-US" sz="1400" dirty="0" smtClean="0">
                <a:latin typeface="+mn-lt"/>
                <a:ea typeface="+mn-ea"/>
              </a:rPr>
              <a:t>Country</a:t>
            </a:r>
            <a:endParaRPr lang="en-US" sz="1400" dirty="0">
              <a:latin typeface="+mn-lt"/>
              <a:ea typeface="+mn-ea"/>
            </a:endParaRPr>
          </a:p>
          <a:p>
            <a:pPr marL="0" indent="0" eaLnBrk="1" hangingPunct="1">
              <a:spcBef>
                <a:spcPts val="400"/>
              </a:spcBef>
              <a:buClr>
                <a:schemeClr val="tx1"/>
              </a:buClr>
              <a:buNone/>
            </a:pPr>
            <a:r>
              <a:rPr lang="en-US" sz="1400" dirty="0">
                <a:latin typeface="+mn-lt"/>
                <a:ea typeface="+mn-ea"/>
              </a:rPr>
              <a:t>Reach out to your Aon Consultant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08" y="1095588"/>
            <a:ext cx="5912035" cy="494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40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199"/>
            <a:ext cx="8915400" cy="377825"/>
          </a:xfrm>
        </p:spPr>
        <p:txBody>
          <a:bodyPr/>
          <a:lstStyle/>
          <a:p>
            <a:r>
              <a:rPr lang="en-US" sz="2400" dirty="0" smtClean="0">
                <a:solidFill>
                  <a:srgbClr val="6E267B"/>
                </a:solidFill>
                <a:latin typeface="+mn-lt"/>
              </a:rPr>
              <a:t>Poll</a:t>
            </a:r>
            <a:endParaRPr lang="en-US" sz="2400" dirty="0">
              <a:solidFill>
                <a:srgbClr val="6E267B"/>
              </a:solidFill>
              <a:latin typeface="+mn-lt"/>
            </a:endParaRPr>
          </a:p>
        </p:txBody>
      </p:sp>
      <p:sp>
        <p:nvSpPr>
          <p:cNvPr id="5" name="Freeform 18"/>
          <p:cNvSpPr>
            <a:spLocks noChangeAspect="1"/>
          </p:cNvSpPr>
          <p:nvPr/>
        </p:nvSpPr>
        <p:spPr bwMode="auto">
          <a:xfrm>
            <a:off x="553992" y="1431671"/>
            <a:ext cx="2925808" cy="338309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6E267B"/>
          </a:solid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r>
              <a:rPr lang="en-GB" sz="2000" kern="0" dirty="0">
                <a:solidFill>
                  <a:schemeClr val="bg1"/>
                </a:solidFill>
                <a:latin typeface="+mn-lt"/>
              </a:rPr>
              <a:t>During the interactive section, which country and industry would you like to see further results on </a:t>
            </a:r>
            <a:r>
              <a:rPr lang="en-GB" sz="1800" kern="0" dirty="0" smtClean="0">
                <a:solidFill>
                  <a:schemeClr val="bg1"/>
                </a:solidFill>
                <a:latin typeface="+mn-lt"/>
              </a:rPr>
              <a:t>?</a:t>
            </a:r>
            <a:endParaRPr lang="en-GB" sz="1800" kern="0" dirty="0">
              <a:solidFill>
                <a:schemeClr val="bg1"/>
              </a:solidFill>
              <a:latin typeface="+mn-lt"/>
            </a:endParaRPr>
          </a:p>
        </p:txBody>
      </p:sp>
    </p:spTree>
    <p:extLst>
      <p:ext uri="{BB962C8B-B14F-4D97-AF65-F5344CB8AC3E}">
        <p14:creationId xmlns:p14="http://schemas.microsoft.com/office/powerpoint/2010/main" val="42474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Focus </a:t>
            </a:r>
            <a:r>
              <a:rPr lang="en-US" dirty="0" smtClean="0"/>
              <a:t>Areas (Past One to Three Years)</a:t>
            </a:r>
            <a:endParaRPr lang="en-US" dirty="0"/>
          </a:p>
        </p:txBody>
      </p:sp>
      <p:grpSp>
        <p:nvGrpSpPr>
          <p:cNvPr id="7" name="Group 6"/>
          <p:cNvGrpSpPr/>
          <p:nvPr/>
        </p:nvGrpSpPr>
        <p:grpSpPr>
          <a:xfrm>
            <a:off x="6975784" y="3094477"/>
            <a:ext cx="2434916" cy="2806618"/>
            <a:chOff x="627291" y="3180202"/>
            <a:chExt cx="2434916" cy="2806618"/>
          </a:xfrm>
          <a:blipFill dpi="0" rotWithShape="1">
            <a:blip r:embed="rId3"/>
            <a:srcRect/>
            <a:stretch>
              <a:fillRect l="-22000" t="-9000" r="-7000"/>
            </a:stretch>
          </a:blipFill>
        </p:grpSpPr>
        <p:sp>
          <p:nvSpPr>
            <p:cNvPr id="8" name="Freeform 18"/>
            <p:cNvSpPr>
              <a:spLocks noChangeAspect="1"/>
            </p:cNvSpPr>
            <p:nvPr/>
          </p:nvSpPr>
          <p:spPr bwMode="auto">
            <a:xfrm>
              <a:off x="1123001" y="3180202"/>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9" name="Freeform 18"/>
            <p:cNvSpPr>
              <a:spLocks noChangeAspect="1"/>
            </p:cNvSpPr>
            <p:nvPr/>
          </p:nvSpPr>
          <p:spPr bwMode="auto">
            <a:xfrm>
              <a:off x="62729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0" name="Freeform 18"/>
            <p:cNvSpPr>
              <a:spLocks noChangeAspect="1"/>
            </p:cNvSpPr>
            <p:nvPr/>
          </p:nvSpPr>
          <p:spPr bwMode="auto">
            <a:xfrm>
              <a:off x="1123000" y="4899946"/>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1" name="Freeform 18"/>
            <p:cNvSpPr>
              <a:spLocks noChangeAspect="1"/>
            </p:cNvSpPr>
            <p:nvPr/>
          </p:nvSpPr>
          <p:spPr bwMode="auto">
            <a:xfrm>
              <a:off x="1630731" y="4044269"/>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sp>
          <p:nvSpPr>
            <p:cNvPr id="12" name="Freeform 18"/>
            <p:cNvSpPr>
              <a:spLocks noChangeAspect="1"/>
            </p:cNvSpPr>
            <p:nvPr/>
          </p:nvSpPr>
          <p:spPr bwMode="auto">
            <a:xfrm>
              <a:off x="2122244" y="3189728"/>
              <a:ext cx="939963" cy="1086874"/>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grpFill/>
            <a:ln w="19050">
              <a:noFill/>
              <a:round/>
              <a:headEnd/>
              <a:tailEnd/>
            </a:ln>
          </p:spPr>
          <p:txBody>
            <a:bodyPr vert="horz" wrap="square" lIns="91440" tIns="45720" rIns="91440" bIns="45720" numCol="1" anchor="ctr" anchorCtr="0" compatLnSpc="1">
              <a:prstTxWarp prst="textNoShape">
                <a:avLst/>
              </a:prstTxWarp>
            </a:bodyPr>
            <a:lstStyle/>
            <a:p>
              <a:pPr marL="119063" algn="ctr">
                <a:buClr>
                  <a:schemeClr val="tx2"/>
                </a:buClr>
              </a:pPr>
              <a:endParaRPr lang="en-GB" sz="1800" kern="0" dirty="0">
                <a:solidFill>
                  <a:schemeClr val="bg1"/>
                </a:solidFill>
                <a:latin typeface="Prelo Slab Medium" panose="02000503040000020004" pitchFamily="50" charset="0"/>
              </a:endParaRPr>
            </a:p>
          </p:txBody>
        </p:sp>
      </p:grpSp>
      <p:sp>
        <p:nvSpPr>
          <p:cNvPr id="13" name="Rectangle 12"/>
          <p:cNvSpPr/>
          <p:nvPr/>
        </p:nvSpPr>
        <p:spPr>
          <a:xfrm>
            <a:off x="5343525" y="1151478"/>
            <a:ext cx="4067175" cy="738664"/>
          </a:xfrm>
          <a:prstGeom prst="rect">
            <a:avLst/>
          </a:prstGeom>
        </p:spPr>
        <p:txBody>
          <a:bodyPr wrap="square">
            <a:spAutoFit/>
          </a:bodyPr>
          <a:lstStyle/>
          <a:p>
            <a:pPr marL="342900" indent="-342900">
              <a:buClr>
                <a:schemeClr val="tx1"/>
              </a:buClr>
              <a:buFont typeface="+mj-lt"/>
              <a:buAutoNum type="arabicPeriod"/>
            </a:pPr>
            <a:r>
              <a:rPr lang="en-US" sz="1400" dirty="0" smtClean="0"/>
              <a:t>Improve Employee Engagement</a:t>
            </a:r>
          </a:p>
          <a:p>
            <a:pPr marL="342900" indent="-342900">
              <a:buClr>
                <a:schemeClr val="tx1"/>
              </a:buClr>
              <a:buFont typeface="+mj-lt"/>
              <a:buAutoNum type="arabicPeriod"/>
            </a:pPr>
            <a:r>
              <a:rPr lang="en-US" sz="1400" dirty="0" smtClean="0"/>
              <a:t>Alignment </a:t>
            </a:r>
            <a:r>
              <a:rPr lang="en-US" sz="1400" dirty="0"/>
              <a:t>to Strategy</a:t>
            </a:r>
          </a:p>
          <a:p>
            <a:pPr marL="342900" indent="-342900">
              <a:buClr>
                <a:schemeClr val="tx1"/>
              </a:buClr>
              <a:buFont typeface="+mj-lt"/>
              <a:buAutoNum type="arabicPeriod"/>
            </a:pPr>
            <a:r>
              <a:rPr lang="en-US" sz="1400" dirty="0"/>
              <a:t>Explore Benefits that Meet Employee </a:t>
            </a:r>
            <a:r>
              <a:rPr lang="en-US" sz="1400" dirty="0" smtClean="0"/>
              <a:t>Needs</a:t>
            </a:r>
            <a:endParaRPr lang="en-US" sz="1400"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52" y="1151478"/>
            <a:ext cx="4865473" cy="404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4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Employee Engagement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63" y="994236"/>
            <a:ext cx="8017279" cy="508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7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on PowerPoint Master Layout">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on PowerPoint Master Layout">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4995f8e1bdf48bfb26f6207e34766a0 xmlns="2b35f960-eb6b-4cfb-a369-1180697826ad">
      <Terms xmlns="http://schemas.microsoft.com/office/infopath/2007/PartnerControls">
        <TermInfo xmlns="http://schemas.microsoft.com/office/infopath/2007/PartnerControls">
          <TermName xmlns="http://schemas.microsoft.com/office/infopath/2007/PartnerControls">Health and Benefits</TermName>
          <TermId xmlns="http://schemas.microsoft.com/office/infopath/2007/PartnerControls">aa7c337e-19ed-41ed-97bf-19fce6706c0e</TermId>
        </TermInfo>
      </Terms>
    </n4995f8e1bdf48bfb26f6207e34766a0>
    <a7a7b799e10d40a48c9e0023a0b084e9 xmlns="2b35f960-eb6b-4cfb-a369-1180697826ad">
      <Terms xmlns="http://schemas.microsoft.com/office/infopath/2007/PartnerControls"/>
    </a7a7b799e10d40a48c9e0023a0b084e9>
    <TaxCatchAll xmlns="3d8f6796-58ed-4dac-b75a-4d2afd4f4f36">
      <Value>6</Value>
      <Value>2</Value>
      <Value>58</Value>
      <Value>1</Value>
      <Value>7</Value>
    </TaxCatchAll>
    <d5cdfdf2c47a4ef29348c4e88b27adde xmlns="2b35f960-eb6b-4cfb-a369-1180697826ad">
      <Terms xmlns="http://schemas.microsoft.com/office/infopath/2007/PartnerControls">
        <TermInfo xmlns="http://schemas.microsoft.com/office/infopath/2007/PartnerControls">
          <TermName xmlns="http://schemas.microsoft.com/office/infopath/2007/PartnerControls">APAC</TermName>
          <TermId xmlns="http://schemas.microsoft.com/office/infopath/2007/PartnerControls">f798b091-6088-4874-bdfa-61fee82d6e0e</TermId>
        </TermInfo>
      </Terms>
    </d5cdfdf2c47a4ef29348c4e88b27adde>
    <ContentTypeTaxHTField0 xmlns="2b35f960-eb6b-4cfb-a369-1180697826ad">
      <Terms xmlns="http://schemas.microsoft.com/office/infopath/2007/PartnerControls">
        <TermInfo xmlns="http://schemas.microsoft.com/office/infopath/2007/PartnerControls">
          <TermName xmlns="http://schemas.microsoft.com/office/infopath/2007/PartnerControls">Reference Material</TermName>
          <TermId xmlns="http://schemas.microsoft.com/office/infopath/2007/PartnerControls">d45ea55d-5353-47be-9125-b45f1de11427</TermId>
        </TermInfo>
      </Terms>
    </ContentTypeTaxHTField0>
    <MethodologyTaxHTField0 xmlns="2b35f960-eb6b-4cfb-a369-1180697826ad">
      <Terms xmlns="http://schemas.microsoft.com/office/infopath/2007/PartnerControls"/>
    </MethodologyTaxHTField0>
    <ReferencedPage xmlns="3d8f6796-58ed-4dac-b75a-4d2afd4f4f36">
      <Url xsi:nil="true"/>
      <Description xsi:nil="true"/>
    </ReferencedPage>
    <PublishingExpirationDate xmlns="http://schemas.microsoft.com/sharepoint/v3" xsi:nil="true"/>
    <Document_x0020_Owner xmlns="a5006424-e5cf-45b6-8b71-b7abb0a31488">
      <UserInfo>
        <DisplayName>i:0ǵ.t|pingfederatests-dev-hp|ah0132490</DisplayName>
        <AccountId>6174</AccountId>
        <AccountType/>
      </UserInfo>
      <UserInfo>
        <DisplayName>i:0ǵ.t|pingfederatests-dev-hp|rloh</DisplayName>
        <AccountId>6290</AccountId>
        <AccountType/>
      </UserInfo>
      <UserInfo>
        <DisplayName>i:0ǵ.t|pingfederatests-dev-hp|a0705948</DisplayName>
        <AccountId>4938</AccountId>
        <AccountType/>
      </UserInfo>
    </Document_x0020_Owner>
    <MyAonUsageRestrictionTaxHTField0 xmlns="2b35f960-eb6b-4cfb-a369-1180697826ad">
      <Terms xmlns="http://schemas.microsoft.com/office/infopath/2007/PartnerControls">
        <TermInfo xmlns="http://schemas.microsoft.com/office/infopath/2007/PartnerControls">
          <TermName xmlns="http://schemas.microsoft.com/office/infopath/2007/PartnerControls">Aon Internal Use Only</TermName>
          <TermId xmlns="http://schemas.microsoft.com/office/infopath/2007/PartnerControls">2b4f17bf-65b2-4748-a7ed-24ca84f43d9f</TermId>
        </TermInfo>
      </Terms>
    </MyAonUsageRestrictionTaxHTField0>
    <k746716b96d848be829e6c053c4e9d73 xmlns="2b35f960-eb6b-4cfb-a369-1180697826a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191d8617-c26d-4d05-8e4f-87752af2781a</TermId>
        </TermInfo>
      </Terms>
    </k746716b96d848be829e6c053c4e9d73>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
    <Synchronization>Synchronous</Synchronization>
    <Type>10002</Type>
    <SequenceNumber>10000</SequenceNumber>
    <Url/>
    <Assembly>Aon.MyAon.Sharepoint.TrackVersionHistory, Version=1.0.0.0, Culture=neutral, PublicKeyToken=deaf331d214fc58f</Assembly>
    <Class>Aon.MyAon.Sharepoint.TrackVersionHistory.PublishEvents</Class>
    <Data/>
    <Filter/>
  </Receiver>
</spe:Receivers>
</file>

<file path=customXml/item4.xml><?xml version="1.0" encoding="utf-8"?>
<ct:contentTypeSchema xmlns:ct="http://schemas.microsoft.com/office/2006/metadata/contentType" xmlns:ma="http://schemas.microsoft.com/office/2006/metadata/properties/metaAttributes" ct:_="" ma:_="" ma:contentTypeName="Aon Documents" ma:contentTypeID="0x01010052CD3863E04C4DBAB4BA85034A91B8CA000B612B884F95F14188743D211CC10282" ma:contentTypeVersion="7" ma:contentTypeDescription="Aon Documents Content Type" ma:contentTypeScope="" ma:versionID="494819d7dcb93b2c342b8c783d1f8ae5">
  <xsd:schema xmlns:xsd="http://www.w3.org/2001/XMLSchema" xmlns:xs="http://www.w3.org/2001/XMLSchema" xmlns:p="http://schemas.microsoft.com/office/2006/metadata/properties" xmlns:ns1="http://schemas.microsoft.com/sharepoint/v3" xmlns:ns2="2b35f960-eb6b-4cfb-a369-1180697826ad" xmlns:ns3="a5006424-e5cf-45b6-8b71-b7abb0a31488" xmlns:ns4="3d8f6796-58ed-4dac-b75a-4d2afd4f4f36" targetNamespace="http://schemas.microsoft.com/office/2006/metadata/properties" ma:root="true" ma:fieldsID="bdc68528192066c56b0a8dc0068daddc" ns1:_="" ns2:_="" ns3:_="" ns4:_="">
    <xsd:import namespace="http://schemas.microsoft.com/sharepoint/v3"/>
    <xsd:import namespace="2b35f960-eb6b-4cfb-a369-1180697826ad"/>
    <xsd:import namespace="a5006424-e5cf-45b6-8b71-b7abb0a31488"/>
    <xsd:import namespace="3d8f6796-58ed-4dac-b75a-4d2afd4f4f36"/>
    <xsd:element name="properties">
      <xsd:complexType>
        <xsd:sequence>
          <xsd:element name="documentManagement">
            <xsd:complexType>
              <xsd:all>
                <xsd:element ref="ns1:PublishingStartDate" minOccurs="0"/>
                <xsd:element ref="ns1:PublishingExpirationDate" minOccurs="0"/>
                <xsd:element ref="ns3:Document_x0020_Owner"/>
                <xsd:element ref="ns2:MyAonUsageRestrictionTaxHTField0" minOccurs="0"/>
                <xsd:element ref="ns2:k746716b96d848be829e6c053c4e9d73" minOccurs="0"/>
                <xsd:element ref="ns2:MethodologyTaxHTField0" minOccurs="0"/>
                <xsd:element ref="ns2:n4995f8e1bdf48bfb26f6207e34766a0" minOccurs="0"/>
                <xsd:element ref="ns2:d5cdfdf2c47a4ef29348c4e88b27adde" minOccurs="0"/>
                <xsd:element ref="ns2:a7a7b799e10d40a48c9e0023a0b084e9" minOccurs="0"/>
                <xsd:element ref="ns2:ContentTypeTaxHTField0" minOccurs="0"/>
                <xsd:element ref="ns4:ReferencedPage"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5f960-eb6b-4cfb-a369-1180697826ad" elementFormDefault="qualified">
    <xsd:import namespace="http://schemas.microsoft.com/office/2006/documentManagement/types"/>
    <xsd:import namespace="http://schemas.microsoft.com/office/infopath/2007/PartnerControls"/>
    <xsd:element name="MyAonUsageRestrictionTaxHTField0" ma:index="14" ma:taxonomy="true" ma:internalName="MyAonUsageRestrictionTaxHTField0" ma:taxonomyFieldName="Usage_x0020_Restriction" ma:displayName="Usage Restriction" ma:readOnly="false" ma:default="1033;#Aon Internal Use Only|2b4f17bf-65b2-4748-a7ed-24ca84f43d9f" ma:fieldId="{f9b65d2a-07da-4860-adb9-45b634fc0c45}" ma:taxonomyMulti="true" ma:sspId="20793e9c-2811-4dd3-bcf4-f920e5bee99a" ma:termSetId="0c847c27-0ae4-439b-adc3-e6f4b50cfa64" ma:anchorId="00000000-0000-0000-0000-000000000000" ma:open="false" ma:isKeyword="false">
      <xsd:complexType>
        <xsd:sequence>
          <xsd:element ref="pc:Terms" minOccurs="0" maxOccurs="1"/>
        </xsd:sequence>
      </xsd:complexType>
    </xsd:element>
    <xsd:element name="k746716b96d848be829e6c053c4e9d73" ma:index="16" ma:taxonomy="true" ma:internalName="k746716b96d848be829e6c053c4e9d73" ma:taxonomyFieldName="Site_x0020_Language" ma:displayName="Language" ma:readOnly="false" ma:default="1033;#English|191d8617-c26d-4d05-8e4f-87752af2781a" ma:fieldId="{4746716b-96d8-48be-829e-6c053c4e9d73}" ma:sspId="20793e9c-2811-4dd3-bcf4-f920e5bee99a" ma:termSetId="14d7a6ed-4903-4aa2-adec-b1f73319c838" ma:anchorId="00000000-0000-0000-0000-000000000000" ma:open="false" ma:isKeyword="false">
      <xsd:complexType>
        <xsd:sequence>
          <xsd:element ref="pc:Terms" minOccurs="0" maxOccurs="1"/>
        </xsd:sequence>
      </xsd:complexType>
    </xsd:element>
    <xsd:element name="MethodologyTaxHTField0" ma:index="18" nillable="true" ma:taxonomy="true" ma:internalName="MethodologyTaxHTField0" ma:taxonomyFieldName="Methodology" ma:displayName="Methodology" ma:readOnly="false" ma:default="" ma:fieldId="{dccc25fd-69d4-4a8e-a3ab-e30f9d25915e}" ma:taxonomyMulti="true" ma:sspId="20793e9c-2811-4dd3-bcf4-f920e5bee99a" ma:termSetId="c36fb8eb-566c-4de4-8205-304e2a5a1293" ma:anchorId="00000000-0000-0000-0000-000000000000" ma:open="false" ma:isKeyword="false">
      <xsd:complexType>
        <xsd:sequence>
          <xsd:element ref="pc:Terms" minOccurs="0" maxOccurs="1"/>
        </xsd:sequence>
      </xsd:complexType>
    </xsd:element>
    <xsd:element name="n4995f8e1bdf48bfb26f6207e34766a0" ma:index="20" ma:taxonomy="true" ma:internalName="n4995f8e1bdf48bfb26f6207e34766a0" ma:taxonomyFieldName="Publication_x0020_Audience_x0020_Business_x0020_Unit" ma:displayName="Organization" ma:readOnly="false" ma:default="" ma:fieldId="{74995f8e-1bdf-48bf-b26f-6207e34766a0}" ma:taxonomyMulti="true" ma:sspId="20793e9c-2811-4dd3-bcf4-f920e5bee99a" ma:termSetId="705516c9-608b-4e43-bf12-afe7a7f9afaf" ma:anchorId="00000000-0000-0000-0000-000000000000" ma:open="false" ma:isKeyword="false">
      <xsd:complexType>
        <xsd:sequence>
          <xsd:element ref="pc:Terms" minOccurs="0" maxOccurs="1"/>
        </xsd:sequence>
      </xsd:complexType>
    </xsd:element>
    <xsd:element name="d5cdfdf2c47a4ef29348c4e88b27adde" ma:index="22" ma:taxonomy="true" ma:internalName="d5cdfdf2c47a4ef29348c4e88b27adde" ma:taxonomyFieldName="Publication_x0020_Audience_x0020_Location" ma:displayName="Geography" ma:readOnly="false" ma:default="2;#APAC|f798b091-6088-4874-bdfa-61fee82d6e0e" ma:fieldId="{d5cdfdf2-c47a-4ef2-9348-c4e88b27adde}" ma:taxonomyMulti="true" ma:sspId="20793e9c-2811-4dd3-bcf4-f920e5bee99a" ma:termSetId="de6f53b4-7806-41ba-901d-79ead58e2622" ma:anchorId="00000000-0000-0000-0000-000000000000" ma:open="false" ma:isKeyword="false">
      <xsd:complexType>
        <xsd:sequence>
          <xsd:element ref="pc:Terms" minOccurs="0" maxOccurs="1"/>
        </xsd:sequence>
      </xsd:complexType>
    </xsd:element>
    <xsd:element name="a7a7b799e10d40a48c9e0023a0b084e9" ma:index="24" nillable="true" ma:taxonomy="true" ma:internalName="a7a7b799e10d40a48c9e0023a0b084e9" ma:taxonomyFieldName="Industry" ma:displayName="Industry" ma:readOnly="false" ma:default="" ma:fieldId="{a7a7b799-e10d-40a4-8c9e-0023a0b084e9}" ma:taxonomyMulti="true" ma:sspId="20793e9c-2811-4dd3-bcf4-f920e5bee99a" ma:termSetId="71242954-25b4-458b-a572-9aaf8e9638ff" ma:anchorId="00000000-0000-0000-0000-000000000000" ma:open="false" ma:isKeyword="false">
      <xsd:complexType>
        <xsd:sequence>
          <xsd:element ref="pc:Terms" minOccurs="0" maxOccurs="1"/>
        </xsd:sequence>
      </xsd:complexType>
    </xsd:element>
    <xsd:element name="ContentTypeTaxHTField0" ma:index="25" ma:taxonomy="true" ma:internalName="ContentTypeTaxHTField0" ma:taxonomyFieldName="Content_x0020_Type" ma:displayName="Content Type" ma:readOnly="false" ma:default="" ma:fieldId="{8c540b47-096f-447a-8cff-fe5a22ecf460}" ma:sspId="20793e9c-2811-4dd3-bcf4-f920e5bee99a" ma:termSetId="634be28b-f43a-49e2-a7c2-5bc2c3949e8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006424-e5cf-45b6-8b71-b7abb0a31488" elementFormDefault="qualified">
    <xsd:import namespace="http://schemas.microsoft.com/office/2006/documentManagement/types"/>
    <xsd:import namespace="http://schemas.microsoft.com/office/infopath/2007/PartnerControls"/>
    <xsd:element name="Document_x0020_Owner" ma:index="6" ma:displayName="Owner" ma:description="Owner" ma:SharePointGroup="0" ma:internalName="Document_x0020_Owner" ma:showField="User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d8f6796-58ed-4dac-b75a-4d2afd4f4f36" elementFormDefault="qualified">
    <xsd:import namespace="http://schemas.microsoft.com/office/2006/documentManagement/types"/>
    <xsd:import namespace="http://schemas.microsoft.com/office/infopath/2007/PartnerControls"/>
    <xsd:element name="ReferencedPage" ma:index="26" nillable="true" ma:displayName="Referenced Page" ma:description="Referenced Page" ma:format="Hyperlink" ma:internalName="ReferencedP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7" nillable="true" ma:displayName="Taxonomy Catch All Column" ma:hidden="true" ma:list="{d3021576-7759-4893-aac0-5a36a85b5f76}" ma:internalName="TaxCatchAll" ma:showField="CatchAllData" ma:web="3d8f6796-58ed-4dac-b75a-4d2afd4f4f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axOccurs="1" ma:index="0" ma:displayName="Title"/>
        <xsd:element ref="dc:subject" minOccurs="0" maxOccurs="1"/>
        <xsd:element ref="dc:description" maxOccurs="1" ma:index="2"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2853EC-1052-43AF-8F33-D2B79F6E1033}">
  <ds:schemaRefs>
    <ds:schemaRef ds:uri="http://schemas.microsoft.com/office/2006/documentManagement/types"/>
    <ds:schemaRef ds:uri="2b35f960-eb6b-4cfb-a369-1180697826ad"/>
    <ds:schemaRef ds:uri="http://purl.org/dc/terms/"/>
    <ds:schemaRef ds:uri="http://purl.org/dc/dcmitype/"/>
    <ds:schemaRef ds:uri="http://schemas.microsoft.com/office/infopath/2007/PartnerControls"/>
    <ds:schemaRef ds:uri="http://schemas.openxmlformats.org/package/2006/metadata/core-properties"/>
    <ds:schemaRef ds:uri="a5006424-e5cf-45b6-8b71-b7abb0a31488"/>
    <ds:schemaRef ds:uri="http://schemas.microsoft.com/sharepoint/v3"/>
    <ds:schemaRef ds:uri="http://purl.org/dc/elements/1.1/"/>
    <ds:schemaRef ds:uri="3d8f6796-58ed-4dac-b75a-4d2afd4f4f3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AB7CE80-4F5C-4579-AB5D-84E6F56EA5CB}">
  <ds:schemaRefs>
    <ds:schemaRef ds:uri="http://schemas.microsoft.com/sharepoint/v3/contenttype/forms"/>
  </ds:schemaRefs>
</ds:datastoreItem>
</file>

<file path=customXml/itemProps3.xml><?xml version="1.0" encoding="utf-8"?>
<ds:datastoreItem xmlns:ds="http://schemas.openxmlformats.org/officeDocument/2006/customXml" ds:itemID="{5CA5920D-1F02-43E6-B29B-1054D70E430D}">
  <ds:schemaRefs>
    <ds:schemaRef ds:uri="http://schemas.microsoft.com/sharepoint/events"/>
  </ds:schemaRefs>
</ds:datastoreItem>
</file>

<file path=customXml/itemProps4.xml><?xml version="1.0" encoding="utf-8"?>
<ds:datastoreItem xmlns:ds="http://schemas.openxmlformats.org/officeDocument/2006/customXml" ds:itemID="{8A11F1D4-5564-449E-BD6A-D0B009E62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35f960-eb6b-4cfb-a369-1180697826ad"/>
    <ds:schemaRef ds:uri="a5006424-e5cf-45b6-8b71-b7abb0a31488"/>
    <ds:schemaRef ds:uri="3d8f6796-58ed-4dac-b75a-4d2afd4f4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Aon Hewitt APAC Benefits Strategy Study_webinar (KW)_NR_V1</Template>
  <TotalTime>1492</TotalTime>
  <Words>2114</Words>
  <Application>Microsoft Office PowerPoint</Application>
  <PresentationFormat>A4 Paper (210x297 mm)</PresentationFormat>
  <Paragraphs>272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Aon PowerPoint Master Layout</vt:lpstr>
      <vt:lpstr>1_Aon PowerPoint Master Layout</vt:lpstr>
      <vt:lpstr>APAC Benefits Strategy Study Webinar</vt:lpstr>
      <vt:lpstr>Introduction</vt:lpstr>
      <vt:lpstr>Housekeeping</vt:lpstr>
      <vt:lpstr>Study Background</vt:lpstr>
      <vt:lpstr>Participant Profile</vt:lpstr>
      <vt:lpstr>Participant Profile</vt:lpstr>
      <vt:lpstr>Poll</vt:lpstr>
      <vt:lpstr>Top Focus Areas (Past One to Three Years)</vt:lpstr>
      <vt:lpstr>High Employee Engagement</vt:lpstr>
      <vt:lpstr>Top Focus Areas (Future one to three years) </vt:lpstr>
      <vt:lpstr>Benefits Information Access</vt:lpstr>
      <vt:lpstr>Quality of Information Received</vt:lpstr>
      <vt:lpstr>Benefits Expertise and Vendors </vt:lpstr>
      <vt:lpstr>Organisations should look out for:</vt:lpstr>
      <vt:lpstr>Health and Wellness</vt:lpstr>
      <vt:lpstr>Funding Method Today</vt:lpstr>
      <vt:lpstr>Top Success Measures</vt:lpstr>
      <vt:lpstr>Feedback on Performance</vt:lpstr>
      <vt:lpstr>Interactive Session</vt:lpstr>
      <vt:lpstr>2017 ASEAN Employee Benefits Survey</vt:lpstr>
      <vt:lpstr>Thank you!</vt:lpstr>
    </vt:vector>
  </TitlesOfParts>
  <Company>Fine Point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 Benefits Strategy Study Webinar Powerpoint</dc:title>
  <dc:creator>Jacob Varghese</dc:creator>
  <dc:description>APAC Benefits Strategy Study Webinar Powerpoint</dc:description>
  <cp:lastModifiedBy>Nikita Khatri</cp:lastModifiedBy>
  <cp:revision>179</cp:revision>
  <cp:lastPrinted>2017-06-29T07:17:33Z</cp:lastPrinted>
  <dcterms:created xsi:type="dcterms:W3CDTF">2017-06-13T16:53:14Z</dcterms:created>
  <dcterms:modified xsi:type="dcterms:W3CDTF">2017-08-01T02:25:36Z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0x01010052CD3863E04C4DBAB4BA85034A91B8CA000B612B884F95F14188743D211CC10282</vt:lpwstr>
  </property>
  <property fmtid="{D5CDD505-2E9C-101B-9397-08002B2CF9AE}" pid="3" name="Site Language">
    <vt:lpwstr>1;#English|191d8617-c26d-4d05-8e4f-87752af2781a</vt:lpwstr>
  </property>
  <property fmtid="{D5CDD505-2E9C-101B-9397-08002B2CF9AE}" pid="4" name="Publication Audience Location">
    <vt:lpwstr>2;#APAC|f798b091-6088-4874-bdfa-61fee82d6e0e</vt:lpwstr>
  </property>
  <property fmtid="{D5CDD505-2E9C-101B-9397-08002B2CF9AE}" pid="5" name="Publication Audience Business Unit">
    <vt:lpwstr>58;#Health and Benefits|aa7c337e-19ed-41ed-97bf-19fce6706c0e</vt:lpwstr>
  </property>
  <property fmtid="{D5CDD505-2E9C-101B-9397-08002B2CF9AE}" pid="6" name="Industry">
    <vt:lpwstr/>
  </property>
  <property fmtid="{D5CDD505-2E9C-101B-9397-08002B2CF9AE}" pid="7" name="Methodology">
    <vt:lpwstr/>
  </property>
  <property fmtid="{D5CDD505-2E9C-101B-9397-08002B2CF9AE}" pid="8" name="Usage Restriction">
    <vt:lpwstr>7;#Aon Internal Use Only|2b4f17bf-65b2-4748-a7ed-24ca84f43d9f</vt:lpwstr>
  </property>
  <property fmtid="{D5CDD505-2E9C-101B-9397-08002B2CF9AE}" pid="9" name="Content Type">
    <vt:lpwstr>6;#Reference Material|d45ea55d-5353-47be-9125-b45f1de11427</vt:lpwstr>
  </property>
</Properties>
</file>